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02" r:id="rId3"/>
    <p:sldId id="264" r:id="rId4"/>
    <p:sldId id="265" r:id="rId5"/>
    <p:sldId id="277" r:id="rId7"/>
    <p:sldId id="268" r:id="rId8"/>
    <p:sldId id="278" r:id="rId9"/>
    <p:sldId id="279" r:id="rId10"/>
    <p:sldId id="307" r:id="rId11"/>
    <p:sldId id="308" r:id="rId12"/>
    <p:sldId id="282" r:id="rId13"/>
    <p:sldId id="283" r:id="rId14"/>
    <p:sldId id="284" r:id="rId15"/>
    <p:sldId id="285" r:id="rId16"/>
    <p:sldId id="286" r:id="rId17"/>
    <p:sldId id="301" r:id="rId18"/>
    <p:sldId id="287" r:id="rId19"/>
    <p:sldId id="288" r:id="rId20"/>
    <p:sldId id="289" r:id="rId21"/>
    <p:sldId id="290" r:id="rId22"/>
    <p:sldId id="294" r:id="rId23"/>
    <p:sldId id="295" r:id="rId24"/>
    <p:sldId id="296" r:id="rId25"/>
    <p:sldId id="291" r:id="rId26"/>
    <p:sldId id="292" r:id="rId27"/>
    <p:sldId id="293" r:id="rId28"/>
    <p:sldId id="309" r:id="rId29"/>
    <p:sldId id="310" r:id="rId30"/>
    <p:sldId id="311" r:id="rId31"/>
    <p:sldId id="300" r:id="rId32"/>
  </p:sldIdLst>
  <p:sldSz cx="12192000" cy="6858000"/>
  <p:notesSz cx="6858000" cy="9144000"/>
  <p:embeddedFontLst>
    <p:embeddedFont>
      <p:font typeface="华文细黑" panose="02010600040101010101" pitchFamily="2" charset="-122"/>
      <p:regular r:id="rId36"/>
    </p:embeddedFont>
    <p:embeddedFont>
      <p:font typeface="方正粗宋简体" panose="03000509000000000000" pitchFamily="65" charset="-122"/>
      <p:regular r:id="rId37"/>
    </p:embeddedFont>
    <p:embeddedFont>
      <p:font typeface="华文新魏" panose="02010800040101010101" pitchFamily="2" charset="-122"/>
      <p:regular r:id="rId38"/>
    </p:embeddedFont>
    <p:embeddedFont>
      <p:font typeface="方正正粗黑简体" panose="02000000000000000000" pitchFamily="2" charset="-122"/>
      <p:regular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  <p:embeddedFont>
      <p:font typeface="微软雅黑" panose="020B0503020204020204" charset="-122"/>
      <p:regular r:id="rId44"/>
    </p:embeddedFont>
    <p:embeddedFont>
      <p:font typeface="Calibri Light" panose="020F0302020204030204" charset="0"/>
      <p:regular r:id="rId45"/>
      <p:italic r:id="rId46"/>
    </p:embeddedFont>
    <p:embeddedFont>
      <p:font typeface="经典繁仿圆" panose="02010609000101010101" pitchFamily="49" charset="-122"/>
      <p:regular r:id="rId4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F9"/>
    <a:srgbClr val="00B050"/>
    <a:srgbClr val="D72E35"/>
    <a:srgbClr val="65FFAB"/>
    <a:srgbClr val="25FF88"/>
    <a:srgbClr val="00C85A"/>
    <a:srgbClr val="7030A0"/>
    <a:srgbClr val="FD7C28"/>
    <a:srgbClr val="FFFFFF"/>
    <a:srgbClr val="BF2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95" autoAdjust="0"/>
    <p:restoredTop sz="94660"/>
  </p:normalViewPr>
  <p:slideViewPr>
    <p:cSldViewPr snapToGrid="0">
      <p:cViewPr>
        <p:scale>
          <a:sx n="68" d="100"/>
          <a:sy n="68" d="100"/>
        </p:scale>
        <p:origin x="-882" y="-102"/>
      </p:cViewPr>
      <p:guideLst>
        <p:guide orient="horz" pos="1117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E407F-4531-4B52-9B87-88E56A6D29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341CA-1FEB-4781-9999-3530987231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41CA-1FEB-4781-9999-35309872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41CA-1FEB-4781-9999-3530987231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30DB-DD11-446C-92C9-54262D4D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0432-F9AE-4C2C-9A48-574CF098A9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microsoft.com/office/2007/relationships/hdphoto" Target="../media/image38.wdp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microsoft.com/office/2007/relationships/hdphoto" Target="../media/image43.wdp"/><Relationship Id="rId2" Type="http://schemas.openxmlformats.org/officeDocument/2006/relationships/image" Target="../media/image42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image53.wdp"/><Relationship Id="rId5" Type="http://schemas.openxmlformats.org/officeDocument/2006/relationships/image" Target="../media/image52.png"/><Relationship Id="rId4" Type="http://schemas.microsoft.com/office/2007/relationships/hdphoto" Target="../media/image51.wdp"/><Relationship Id="rId3" Type="http://schemas.openxmlformats.org/officeDocument/2006/relationships/image" Target="../media/image50.png"/><Relationship Id="rId2" Type="http://schemas.microsoft.com/office/2007/relationships/hdphoto" Target="../media/image49.wdp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image58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microsoft.com/office/2007/relationships/hdphoto" Target="../media/image55.wdp"/><Relationship Id="rId2" Type="http://schemas.openxmlformats.org/officeDocument/2006/relationships/image" Target="../media/image54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60.wdp"/><Relationship Id="rId1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63.wdp"/><Relationship Id="rId3" Type="http://schemas.openxmlformats.org/officeDocument/2006/relationships/image" Target="../media/image62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 rot="8699448">
            <a:off x="1346756" y="5468647"/>
            <a:ext cx="1558914" cy="1819398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rgbClr val="D8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 flipH="1">
            <a:off x="6831579" y="4080199"/>
            <a:ext cx="2371064" cy="2536699"/>
            <a:chOff x="5317236" y="5076067"/>
            <a:chExt cx="1060591" cy="1134683"/>
          </a:xfrm>
        </p:grpSpPr>
        <p:sp>
          <p:nvSpPr>
            <p:cNvPr id="44" name="任意多边形 4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508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F5D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336036" y="2656166"/>
            <a:ext cx="3674282" cy="609982"/>
            <a:chOff x="4035108" y="2691324"/>
            <a:chExt cx="3674282" cy="609982"/>
          </a:xfrm>
        </p:grpSpPr>
        <p:sp>
          <p:nvSpPr>
            <p:cNvPr id="13" name="文本框 12"/>
            <p:cNvSpPr txBox="1"/>
            <p:nvPr/>
          </p:nvSpPr>
          <p:spPr>
            <a:xfrm>
              <a:off x="4035108" y="2691324"/>
              <a:ext cx="35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微</a:t>
              </a:r>
              <a:endParaRPr lang="zh-CN" altLang="en-US" sz="32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2" t="12322" r="12399" b="12399"/>
            <a:stretch>
              <a:fillRect/>
            </a:stretch>
          </p:blipFill>
          <p:spPr>
            <a:xfrm>
              <a:off x="4596271" y="2788128"/>
              <a:ext cx="460132" cy="460130"/>
            </a:xfrm>
            <a:prstGeom prst="round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5045231" y="2716531"/>
              <a:ext cx="2664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华文细黑" panose="02010600040101010101" pitchFamily="2" charset="-122"/>
                  <a:ea typeface="华文细黑" panose="02010600040101010101" pitchFamily="2" charset="-122"/>
                  <a:cs typeface="华文黑体" panose="02010600040101010101" pitchFamily="2" charset="-122"/>
                </a:rPr>
                <a:t>这样开才赚钱</a:t>
              </a:r>
              <a:endPara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  <a:cs typeface="华文黑体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94803" y="4035685"/>
            <a:ext cx="1892973" cy="2025210"/>
            <a:chOff x="5317236" y="5076067"/>
            <a:chExt cx="1060591" cy="1134683"/>
          </a:xfrm>
        </p:grpSpPr>
        <p:sp>
          <p:nvSpPr>
            <p:cNvPr id="30" name="任意多边形 2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01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C61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任意多边形 27"/>
          <p:cNvSpPr/>
          <p:nvPr/>
        </p:nvSpPr>
        <p:spPr>
          <a:xfrm rot="12900552" flipH="1">
            <a:off x="6434634" y="8411460"/>
            <a:ext cx="630860" cy="736274"/>
          </a:xfrm>
          <a:custGeom>
            <a:avLst/>
            <a:gdLst>
              <a:gd name="connsiteX0" fmla="*/ 139062 w 630860"/>
              <a:gd name="connsiteY0" fmla="*/ 676687 h 736274"/>
              <a:gd name="connsiteX1" fmla="*/ 576907 w 630860"/>
              <a:gd name="connsiteY1" fmla="*/ 608045 h 736274"/>
              <a:gd name="connsiteX2" fmla="*/ 491798 w 630860"/>
              <a:gd name="connsiteY2" fmla="*/ 173100 h 736274"/>
              <a:gd name="connsiteX3" fmla="*/ 435518 w 630860"/>
              <a:gd name="connsiteY3" fmla="*/ 141304 h 736274"/>
              <a:gd name="connsiteX4" fmla="*/ 377669 w 630860"/>
              <a:gd name="connsiteY4" fmla="*/ 122098 h 736274"/>
              <a:gd name="connsiteX5" fmla="*/ 336727 w 630860"/>
              <a:gd name="connsiteY5" fmla="*/ 0 h 736274"/>
              <a:gd name="connsiteX6" fmla="*/ 298252 w 630860"/>
              <a:gd name="connsiteY6" fmla="*/ 114742 h 736274"/>
              <a:gd name="connsiteX7" fmla="*/ 255248 w 630860"/>
              <a:gd name="connsiteY7" fmla="*/ 117341 h 736274"/>
              <a:gd name="connsiteX8" fmla="*/ 53953 w 630860"/>
              <a:gd name="connsiteY8" fmla="*/ 241742 h 736274"/>
              <a:gd name="connsiteX9" fmla="*/ 139062 w 630860"/>
              <a:gd name="connsiteY9" fmla="*/ 676687 h 73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860" h="736274">
                <a:moveTo>
                  <a:pt x="139062" y="676687"/>
                </a:moveTo>
                <a:cubicBezTo>
                  <a:pt x="283472" y="777839"/>
                  <a:pt x="479502" y="747107"/>
                  <a:pt x="576907" y="608045"/>
                </a:cubicBezTo>
                <a:cubicBezTo>
                  <a:pt x="674313" y="468983"/>
                  <a:pt x="636208" y="274252"/>
                  <a:pt x="491798" y="173100"/>
                </a:cubicBezTo>
                <a:cubicBezTo>
                  <a:pt x="473746" y="160456"/>
                  <a:pt x="454889" y="149872"/>
                  <a:pt x="435518" y="141304"/>
                </a:cubicBezTo>
                <a:lnTo>
                  <a:pt x="377669" y="122098"/>
                </a:lnTo>
                <a:lnTo>
                  <a:pt x="336727" y="0"/>
                </a:lnTo>
                <a:lnTo>
                  <a:pt x="298252" y="114742"/>
                </a:lnTo>
                <a:lnTo>
                  <a:pt x="255248" y="117341"/>
                </a:lnTo>
                <a:cubicBezTo>
                  <a:pt x="176014" y="129763"/>
                  <a:pt x="102655" y="172212"/>
                  <a:pt x="53953" y="241742"/>
                </a:cubicBezTo>
                <a:cubicBezTo>
                  <a:pt x="-43454" y="380805"/>
                  <a:pt x="-5348" y="575536"/>
                  <a:pt x="139062" y="67668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12900552" flipH="1">
            <a:off x="6434635" y="8411460"/>
            <a:ext cx="630860" cy="736274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rgbClr val="C61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203986" y="3209143"/>
            <a:ext cx="2620819" cy="2803902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EEE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0B7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1381585" y="3050687"/>
            <a:ext cx="1489256" cy="1593291"/>
            <a:chOff x="5317236" y="5076067"/>
            <a:chExt cx="1060591" cy="1134683"/>
          </a:xfrm>
        </p:grpSpPr>
        <p:sp>
          <p:nvSpPr>
            <p:cNvPr id="38" name="任意多边形 3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831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DF7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0850364" y="3336009"/>
            <a:ext cx="1489256" cy="1593291"/>
            <a:chOff x="5317236" y="5076067"/>
            <a:chExt cx="1060591" cy="1134683"/>
          </a:xfrm>
        </p:grpSpPr>
        <p:sp>
          <p:nvSpPr>
            <p:cNvPr id="41" name="任意多边形 4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EACF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DE6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8838339" y="4272435"/>
            <a:ext cx="3042849" cy="3255413"/>
            <a:chOff x="5317236" y="5076067"/>
            <a:chExt cx="1060591" cy="1134683"/>
          </a:xfrm>
        </p:grpSpPr>
        <p:sp>
          <p:nvSpPr>
            <p:cNvPr id="47" name="任意多边形 4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E27D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584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2623739" y="5315102"/>
            <a:ext cx="1489256" cy="1593291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034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144E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任意多边形 63"/>
          <p:cNvSpPr/>
          <p:nvPr/>
        </p:nvSpPr>
        <p:spPr>
          <a:xfrm rot="8699448">
            <a:off x="5402239" y="5356406"/>
            <a:ext cx="1809945" cy="2112375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93900" y="1115695"/>
            <a:ext cx="84467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微店开通和运营娇俏</a:t>
            </a:r>
            <a:endParaRPr lang="zh-CN" altLang="en-US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第三问</a:t>
              </a:r>
              <a:endPara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474806" y="3578488"/>
            <a:ext cx="5537620" cy="101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微店真能赚到钱么？</a:t>
            </a:r>
            <a:endParaRPr lang="en-US" altLang="zh-CN" sz="4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1" cy="6971718"/>
            </a:xfrm>
            <a:prstGeom prst="roundRect">
              <a:avLst>
                <a:gd name="adj" fmla="val 2376"/>
              </a:avLst>
            </a:prstGeom>
            <a:solidFill>
              <a:srgbClr val="F4F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319720" y="1858291"/>
            <a:ext cx="1817456" cy="1668686"/>
            <a:chOff x="1737500" y="1647855"/>
            <a:chExt cx="1817456" cy="1668686"/>
          </a:xfrm>
          <a:effectLst>
            <a:outerShdw blurRad="152400" sx="101000" sy="101000" algn="ctr" rotWithShape="0">
              <a:prstClr val="black">
                <a:alpha val="30000"/>
              </a:prstClr>
            </a:outerShdw>
          </a:effectLst>
        </p:grpSpPr>
        <p:sp>
          <p:nvSpPr>
            <p:cNvPr id="88" name="矩形 87"/>
            <p:cNvSpPr/>
            <p:nvPr/>
          </p:nvSpPr>
          <p:spPr>
            <a:xfrm>
              <a:off x="1737500" y="1647855"/>
              <a:ext cx="1668686" cy="166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等腰三角形 88"/>
            <p:cNvSpPr/>
            <p:nvPr/>
          </p:nvSpPr>
          <p:spPr>
            <a:xfrm rot="5400000">
              <a:off x="3390349" y="2405991"/>
              <a:ext cx="176800" cy="1524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矩形 91"/>
          <p:cNvSpPr/>
          <p:nvPr/>
        </p:nvSpPr>
        <p:spPr>
          <a:xfrm>
            <a:off x="1318996" y="1858291"/>
            <a:ext cx="68479" cy="1668686"/>
          </a:xfrm>
          <a:prstGeom prst="rect">
            <a:avLst/>
          </a:pr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58656" y="805261"/>
            <a:ext cx="84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看看哈爸的例子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621308" y="3019865"/>
            <a:ext cx="110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哈爸</a:t>
            </a:r>
            <a:endParaRPr lang="zh-CN" altLang="en-US" sz="24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15550" y="1680363"/>
            <a:ext cx="2377440" cy="4960676"/>
            <a:chOff x="6358597" y="1643987"/>
            <a:chExt cx="2377440" cy="49606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8" t="8619" r="32207" b="8967"/>
            <a:stretch>
              <a:fillRect/>
            </a:stretch>
          </p:blipFill>
          <p:spPr>
            <a:xfrm>
              <a:off x="6358597" y="1643987"/>
              <a:ext cx="2377440" cy="4960676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39" y="2189091"/>
              <a:ext cx="2146233" cy="3816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>
          <a:xfrm>
            <a:off x="1615294" y="1934398"/>
            <a:ext cx="1152000" cy="1152000"/>
          </a:xfrm>
          <a:prstGeom prst="ellipse">
            <a:avLst/>
          </a:prstGeom>
          <a:ln w="31750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274444" y="599974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1500">
                <a:solidFill>
                  <a:srgbClr val="AFCD8F"/>
                </a:solidFill>
                <a:latin typeface="蒙纳简超刚黑" panose="00000900000000000000" pitchFamily="2" charset="-120"/>
                <a:ea typeface="蒙纳简超刚黑" panose="00000900000000000000" pitchFamily="2" charset="-120"/>
              </a:defRPr>
            </a:lvl1pPr>
          </a:lstStyle>
          <a:p>
            <a:r>
              <a:rPr lang="zh-CN" altLang="en-US" sz="9600" dirty="0">
                <a:solidFill>
                  <a:srgbClr val="B7D29A"/>
                </a:solidFill>
              </a:rPr>
              <a:t>”</a:t>
            </a:r>
            <a:endParaRPr lang="zh-CN" altLang="en-US" sz="9600" dirty="0">
              <a:solidFill>
                <a:srgbClr val="B7D29A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896" y="361333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>
                <a:solidFill>
                  <a:srgbClr val="B7D29A"/>
                </a:solidFill>
                <a:latin typeface="蒙纳简超刚黑" panose="00000900000000000000" pitchFamily="2" charset="-120"/>
                <a:ea typeface="蒙纳简超刚黑" panose="00000900000000000000" pitchFamily="2" charset="-120"/>
              </a:rPr>
              <a:t>“</a:t>
            </a:r>
            <a:endParaRPr lang="zh-CN" altLang="en-US" sz="9600" dirty="0">
              <a:solidFill>
                <a:srgbClr val="B7D29A"/>
              </a:solidFill>
              <a:latin typeface="蒙纳简超刚黑" panose="00000900000000000000" pitchFamily="2" charset="-120"/>
              <a:ea typeface="蒙纳简超刚黑" panose="000009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5973" y="3698889"/>
            <a:ext cx="59090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2.24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一早，我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在微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店里上传了一套售价为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155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元的绘本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然后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我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发公众号的图文消息，告诉我的订阅用户可以到我的微店团购这套书，当天的销售额就达到了</a:t>
            </a:r>
            <a:r>
              <a: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33152.5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元。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en-US" altLang="zh-CN" sz="2400" dirty="0" smtClean="0">
                <a:solidFill>
                  <a:srgbClr val="60922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2400" dirty="0" smtClean="0">
                <a:solidFill>
                  <a:srgbClr val="60922A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哈爸</a:t>
            </a:r>
            <a:endParaRPr lang="zh-CN" altLang="en-US" sz="2400" dirty="0">
              <a:solidFill>
                <a:srgbClr val="60922A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4F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1259011" y="692895"/>
            <a:ext cx="962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哈爸不够打动你？再看看这些人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87645" y="5626142"/>
            <a:ext cx="102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微店适合电商经验不多、懂点网络、有时间</a:t>
            </a:r>
            <a:r>
              <a:rPr lang="zh-CN" altLang="en-US" sz="28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的</a:t>
            </a:r>
            <a:r>
              <a:rPr lang="zh-CN" altLang="en-US" sz="2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普通大众</a:t>
            </a:r>
            <a:endParaRPr lang="zh-CN" altLang="en-US" sz="28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51255" y="1776992"/>
            <a:ext cx="1670002" cy="1824370"/>
            <a:chOff x="1317905" y="1776992"/>
            <a:chExt cx="1670002" cy="1824370"/>
          </a:xfrm>
        </p:grpSpPr>
        <p:grpSp>
          <p:nvGrpSpPr>
            <p:cNvPr id="3" name="组合 2"/>
            <p:cNvGrpSpPr/>
            <p:nvPr/>
          </p:nvGrpSpPr>
          <p:grpSpPr>
            <a:xfrm>
              <a:off x="1317905" y="1776992"/>
              <a:ext cx="1670002" cy="1824370"/>
              <a:chOff x="1394105" y="1776992"/>
              <a:chExt cx="1670002" cy="1824370"/>
            </a:xfrm>
          </p:grpSpPr>
          <p:grpSp>
            <p:nvGrpSpPr>
              <p:cNvPr id="95" name="组合 94"/>
              <p:cNvGrpSpPr/>
              <p:nvPr/>
            </p:nvGrpSpPr>
            <p:grpSpPr>
              <a:xfrm rot="5400000">
                <a:off x="1319720" y="1858291"/>
                <a:ext cx="1817456" cy="1668686"/>
                <a:chOff x="1737500" y="1647855"/>
                <a:chExt cx="1817456" cy="1668686"/>
              </a:xfrm>
              <a:effectLst>
                <a:outerShdw blurRad="152400" sx="101000" sy="101000" algn="ctr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96" name="矩形 95"/>
                <p:cNvSpPr/>
                <p:nvPr/>
              </p:nvSpPr>
              <p:spPr>
                <a:xfrm>
                  <a:off x="1737500" y="1647855"/>
                  <a:ext cx="1668686" cy="16686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等腰三角形 98"/>
                <p:cNvSpPr/>
                <p:nvPr/>
              </p:nvSpPr>
              <p:spPr>
                <a:xfrm rot="5400000">
                  <a:off x="3390349" y="2405991"/>
                  <a:ext cx="176800" cy="1524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0" name="矩形 99"/>
              <p:cNvSpPr/>
              <p:nvPr/>
            </p:nvSpPr>
            <p:spPr>
              <a:xfrm rot="16200000">
                <a:off x="2195524" y="976889"/>
                <a:ext cx="68479" cy="1668686"/>
              </a:xfrm>
              <a:prstGeom prst="rect">
                <a:avLst/>
              </a:prstGeom>
              <a:solidFill>
                <a:srgbClr val="85C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017" y="1931482"/>
              <a:ext cx="1110208" cy="1110208"/>
            </a:xfrm>
            <a:prstGeom prst="ellipse">
              <a:avLst/>
            </a:prstGeom>
          </p:spPr>
        </p:pic>
        <p:sp>
          <p:nvSpPr>
            <p:cNvPr id="115" name="矩形 114"/>
            <p:cNvSpPr/>
            <p:nvPr/>
          </p:nvSpPr>
          <p:spPr>
            <a:xfrm>
              <a:off x="1608223" y="3039185"/>
              <a:ext cx="1109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鬼脚七</a:t>
              </a:r>
              <a:endParaRPr lang="zh-CN" altLang="en-US" sz="20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21818" y="1776992"/>
            <a:ext cx="1719136" cy="1824370"/>
            <a:chOff x="3913931" y="1776992"/>
            <a:chExt cx="1719136" cy="1824370"/>
          </a:xfrm>
        </p:grpSpPr>
        <p:grpSp>
          <p:nvGrpSpPr>
            <p:cNvPr id="92" name="组合 91"/>
            <p:cNvGrpSpPr/>
            <p:nvPr/>
          </p:nvGrpSpPr>
          <p:grpSpPr>
            <a:xfrm>
              <a:off x="3942118" y="1776992"/>
              <a:ext cx="1670002" cy="1824370"/>
              <a:chOff x="1394105" y="1776992"/>
              <a:chExt cx="1670002" cy="1824370"/>
            </a:xfrm>
          </p:grpSpPr>
          <p:grpSp>
            <p:nvGrpSpPr>
              <p:cNvPr id="94" name="组合 93"/>
              <p:cNvGrpSpPr/>
              <p:nvPr/>
            </p:nvGrpSpPr>
            <p:grpSpPr>
              <a:xfrm rot="5400000">
                <a:off x="1319720" y="1858291"/>
                <a:ext cx="1817456" cy="1668686"/>
                <a:chOff x="1737500" y="1647855"/>
                <a:chExt cx="1817456" cy="1668686"/>
              </a:xfrm>
              <a:effectLst>
                <a:outerShdw blurRad="152400" sx="101000" sy="101000" algn="ctr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98" name="矩形 97"/>
                <p:cNvSpPr/>
                <p:nvPr/>
              </p:nvSpPr>
              <p:spPr>
                <a:xfrm>
                  <a:off x="1737500" y="1647855"/>
                  <a:ext cx="1668686" cy="16686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等腰三角形 102"/>
                <p:cNvSpPr/>
                <p:nvPr/>
              </p:nvSpPr>
              <p:spPr>
                <a:xfrm rot="5400000">
                  <a:off x="3390349" y="2405991"/>
                  <a:ext cx="176800" cy="1524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7" name="矩形 96"/>
              <p:cNvSpPr/>
              <p:nvPr/>
            </p:nvSpPr>
            <p:spPr>
              <a:xfrm rot="16200000">
                <a:off x="2195524" y="976889"/>
                <a:ext cx="68479" cy="1668686"/>
              </a:xfrm>
              <a:prstGeom prst="rect">
                <a:avLst/>
              </a:prstGeom>
              <a:solidFill>
                <a:srgbClr val="85C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3913931" y="3039185"/>
              <a:ext cx="1719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纯净新西兰</a:t>
              </a:r>
              <a:endParaRPr lang="zh-CN" altLang="en-US" sz="20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41515" y="1776992"/>
            <a:ext cx="1671318" cy="1824370"/>
            <a:chOff x="8908165" y="1776992"/>
            <a:chExt cx="1671318" cy="182437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909481" y="1776992"/>
              <a:ext cx="1670002" cy="1824370"/>
              <a:chOff x="1394105" y="1776992"/>
              <a:chExt cx="1670002" cy="1824370"/>
            </a:xfrm>
          </p:grpSpPr>
          <p:grpSp>
            <p:nvGrpSpPr>
              <p:cNvPr id="105" name="组合 104"/>
              <p:cNvGrpSpPr/>
              <p:nvPr/>
            </p:nvGrpSpPr>
            <p:grpSpPr>
              <a:xfrm rot="5400000">
                <a:off x="1319720" y="1858291"/>
                <a:ext cx="1817456" cy="1668686"/>
                <a:chOff x="1737500" y="1647855"/>
                <a:chExt cx="1817456" cy="1668686"/>
              </a:xfrm>
              <a:effectLst>
                <a:outerShdw blurRad="152400" sx="101000" sy="101000" algn="ctr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07" name="矩形 106"/>
                <p:cNvSpPr/>
                <p:nvPr/>
              </p:nvSpPr>
              <p:spPr>
                <a:xfrm>
                  <a:off x="1737500" y="1647855"/>
                  <a:ext cx="1668686" cy="16686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等腰三角形 107"/>
                <p:cNvSpPr/>
                <p:nvPr/>
              </p:nvSpPr>
              <p:spPr>
                <a:xfrm rot="5400000">
                  <a:off x="3390349" y="2405991"/>
                  <a:ext cx="176800" cy="1524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 rot="16200000">
                <a:off x="2195524" y="976889"/>
                <a:ext cx="68479" cy="1668686"/>
              </a:xfrm>
              <a:prstGeom prst="rect">
                <a:avLst/>
              </a:prstGeom>
              <a:solidFill>
                <a:srgbClr val="85C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8908165" y="3039185"/>
              <a:ext cx="1670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浙</a:t>
              </a:r>
              <a:r>
                <a:rPr lang="zh-CN" altLang="en-US" sz="2000" dirty="0" smtClean="0"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师大订奶</a:t>
              </a:r>
              <a:endParaRPr lang="zh-CN" altLang="en-US" sz="20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9" t="27487" r="12479" b="27487"/>
            <a:stretch>
              <a:fillRect/>
            </a:stretch>
          </p:blipFill>
          <p:spPr>
            <a:xfrm>
              <a:off x="9193656" y="1955123"/>
              <a:ext cx="1108800" cy="1108800"/>
            </a:xfrm>
            <a:prstGeom prst="ellipse">
              <a:avLst/>
            </a:prstGeom>
            <a:ln w="31750">
              <a:solidFill>
                <a:srgbClr val="92D050"/>
              </a:solidFill>
            </a:ln>
          </p:spPr>
        </p:pic>
      </p:grpSp>
      <p:sp>
        <p:nvSpPr>
          <p:cNvPr id="4" name="矩形 3"/>
          <p:cNvSpPr/>
          <p:nvPr/>
        </p:nvSpPr>
        <p:spPr>
          <a:xfrm>
            <a:off x="8793235" y="3777364"/>
            <a:ext cx="216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浙师大学生开的微店，开张不</a:t>
            </a:r>
            <a:r>
              <a:rPr lang="zh-CN" altLang="en-US" sz="2000" dirty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altLang="en-US" sz="2000" dirty="0" smtClean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一个月，</a:t>
            </a:r>
            <a:r>
              <a:rPr lang="zh-CN" altLang="en-US" sz="2000" dirty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订单就</a:t>
            </a:r>
            <a:r>
              <a:rPr lang="zh-CN" altLang="en-US" sz="2000" dirty="0" smtClean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达</a:t>
            </a:r>
            <a:r>
              <a:rPr lang="en-US" altLang="zh-CN" sz="2000" dirty="0" smtClean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200</a:t>
            </a:r>
            <a:r>
              <a:rPr lang="zh-CN" altLang="en-US" sz="2000" dirty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多份，销售额达到了两万元</a:t>
            </a:r>
            <a:r>
              <a:rPr lang="zh-CN" altLang="en-US" sz="2000" dirty="0" smtClean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en-US" sz="2000" dirty="0">
              <a:solidFill>
                <a:srgbClr val="6AA22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222995" y="3777364"/>
            <a:ext cx="216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原淘宝搜索、一淘搜索负责人、因为开始做了微信公众号，离开了淘宝。</a:t>
            </a:r>
            <a:endParaRPr lang="zh-CN" altLang="en-US" sz="2000" dirty="0">
              <a:solidFill>
                <a:srgbClr val="6AA22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027165" y="3777364"/>
            <a:ext cx="216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zh-CN" altLang="en-US" sz="2000" dirty="0" smtClean="0">
                <a:solidFill>
                  <a:srgbClr val="6AA22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个生活在海外的全职妈妈，因偶然的机会开了微店，慢慢做到了批发商！</a:t>
            </a:r>
            <a:endParaRPr lang="zh-CN" altLang="en-US" sz="2000" dirty="0">
              <a:solidFill>
                <a:srgbClr val="6AA22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6" t="4134" r="17469" b="4666"/>
          <a:stretch>
            <a:fillRect/>
          </a:stretch>
        </p:blipFill>
        <p:spPr>
          <a:xfrm>
            <a:off x="5511940" y="1943543"/>
            <a:ext cx="1108800" cy="1108800"/>
          </a:xfrm>
          <a:prstGeom prst="ellipse">
            <a:avLst/>
          </a:prstGeom>
          <a:ln w="31750">
            <a:solidFill>
              <a:srgbClr val="92D05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1D9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第四问</a:t>
              </a:r>
              <a:endPara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1D9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248757" y="3607837"/>
            <a:ext cx="6041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微店可以去哪儿开？</a:t>
            </a:r>
            <a:endParaRPr lang="en-US" alt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E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58656" y="805261"/>
            <a:ext cx="84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微店，不仅仅是在朋友圈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434" y="2105743"/>
            <a:ext cx="5108630" cy="3032888"/>
            <a:chOff x="715997" y="2609448"/>
            <a:chExt cx="5108630" cy="3032888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7" y="2609448"/>
              <a:ext cx="5108630" cy="3032888"/>
            </a:xfrm>
            <a:prstGeom prst="rect">
              <a:avLst/>
            </a:prstGeom>
          </p:spPr>
        </p:pic>
        <p:pic>
          <p:nvPicPr>
            <p:cNvPr id="1026" name="Picture 2" descr="http://kdt-static.qiniudn.com/v2/image/home/page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61" y="2801672"/>
              <a:ext cx="3902102" cy="242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static.paipaiimg.com/qqbuy/img/wei/idx_index_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9" b="100000" l="52491" r="79061">
                        <a14:foregroundMark x1="57690" y1="97143" x2="75957" y2="99714"/>
                        <a14:foregroundMark x1="54585" y1="13714" x2="54585" y2="13714"/>
                        <a14:foregroundMark x1="74440" y1="15143" x2="75018" y2="15143"/>
                        <a14:foregroundMark x1="76318" y1="16286" x2="76823" y2="18000"/>
                        <a14:foregroundMark x1="76895" y1="18286" x2="77329" y2="20286"/>
                        <a14:foregroundMark x1="77329" y1="20286" x2="77617" y2="22857"/>
                        <a14:foregroundMark x1="77545" y1="22857" x2="77690" y2="25429"/>
                        <a14:backgroundMark x1="77834" y1="26571" x2="77690" y2="23143"/>
                        <a14:backgroundMark x1="76245" y1="15714" x2="76606" y2="16857"/>
                        <a14:backgroundMark x1="77401" y1="19429" x2="77617" y2="20857"/>
                        <a14:backgroundMark x1="77617" y1="20857" x2="77690" y2="22857"/>
                        <a14:backgroundMark x1="77762" y1="24286" x2="77834" y2="2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18799"/>
          <a:stretch>
            <a:fillRect/>
          </a:stretch>
        </p:blipFill>
        <p:spPr bwMode="auto">
          <a:xfrm>
            <a:off x="6899387" y="1533904"/>
            <a:ext cx="4156802" cy="34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rot="5400000" flipV="1">
            <a:off x="3089436" y="3816660"/>
            <a:ext cx="6059397" cy="417881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8177966" y="5060594"/>
            <a:ext cx="164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京</a:t>
            </a:r>
            <a:r>
              <a:rPr lang="zh-CN" altLang="en-US" sz="2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东微店</a:t>
            </a:r>
            <a:endParaRPr lang="zh-CN" altLang="en-US" sz="28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1030" name="Picture 6" descr="http://static.paipaiimg.com/qqbuy/img/wei/sprites.png?t=201405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-1" r="5908" b="75385"/>
          <a:stretch>
            <a:fillRect/>
          </a:stretch>
        </p:blipFill>
        <p:spPr bwMode="auto">
          <a:xfrm>
            <a:off x="8293099" y="5129045"/>
            <a:ext cx="1701801" cy="471655"/>
          </a:xfrm>
          <a:prstGeom prst="roundRect">
            <a:avLst>
              <a:gd name="adj" fmla="val 77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dt-static.qiniudn.com/v2/image/home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58" y="5178530"/>
            <a:ext cx="1202080" cy="3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3998999" y="5290007"/>
            <a:ext cx="456471" cy="284144"/>
          </a:xfrm>
          <a:prstGeom prst="roundRect">
            <a:avLst>
              <a:gd name="adj" fmla="val 254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15926" y="5284110"/>
            <a:ext cx="439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3.0</a:t>
            </a:r>
            <a:endParaRPr lang="zh-CN" altLang="en-US" sz="1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347531" y="5740507"/>
            <a:ext cx="3902335" cy="728372"/>
            <a:chOff x="1347531" y="5740507"/>
            <a:chExt cx="3902335" cy="728372"/>
          </a:xfrm>
        </p:grpSpPr>
        <p:grpSp>
          <p:nvGrpSpPr>
            <p:cNvPr id="113" name="组合 112"/>
            <p:cNvGrpSpPr/>
            <p:nvPr/>
          </p:nvGrpSpPr>
          <p:grpSpPr>
            <a:xfrm rot="16200000">
              <a:off x="2933567" y="4154471"/>
              <a:ext cx="725203" cy="3897276"/>
              <a:chOff x="2631296" y="1470389"/>
              <a:chExt cx="725203" cy="2023618"/>
            </a:xfrm>
            <a:effectLst>
              <a:outerShdw blurRad="152400" sx="101000" sy="101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117" name="矩形 116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等腰三角形 117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文本框 113"/>
            <p:cNvSpPr txBox="1"/>
            <p:nvPr/>
          </p:nvSpPr>
          <p:spPr>
            <a:xfrm>
              <a:off x="1512389" y="5947795"/>
              <a:ext cx="354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微软雅黑" panose="020B0503020204020204" charset="-122"/>
                  <a:ea typeface="微软雅黑" panose="020B0503020204020204" charset="-122"/>
                  <a:cs typeface="华文黑体" panose="02010600040101010101" pitchFamily="2" charset="-122"/>
                </a:rPr>
                <a:t>功能全面，但准入门槛高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 rot="16200000">
              <a:off x="1086763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6200000">
              <a:off x="4933195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163232" y="5740507"/>
            <a:ext cx="3902335" cy="728372"/>
            <a:chOff x="7163232" y="5740507"/>
            <a:chExt cx="3902335" cy="728372"/>
          </a:xfrm>
        </p:grpSpPr>
        <p:grpSp>
          <p:nvGrpSpPr>
            <p:cNvPr id="120" name="组合 119"/>
            <p:cNvGrpSpPr/>
            <p:nvPr/>
          </p:nvGrpSpPr>
          <p:grpSpPr>
            <a:xfrm rot="16200000">
              <a:off x="8749268" y="4154471"/>
              <a:ext cx="725203" cy="3897276"/>
              <a:chOff x="2631296" y="1470389"/>
              <a:chExt cx="725203" cy="2023618"/>
            </a:xfrm>
            <a:effectLst>
              <a:outerShdw blurRad="152400" sx="101000" sy="101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124" name="矩形 123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等腰三角形 124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1" name="文本框 120"/>
            <p:cNvSpPr txBox="1"/>
            <p:nvPr/>
          </p:nvSpPr>
          <p:spPr>
            <a:xfrm>
              <a:off x="7237950" y="5961863"/>
              <a:ext cx="378079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00" dirty="0" smtClean="0">
                  <a:latin typeface="微软雅黑" panose="020B0503020204020204" charset="-122"/>
                  <a:ea typeface="微软雅黑" panose="020B0503020204020204" charset="-122"/>
                  <a:cs typeface="华文黑体" panose="02010600040101010101" pitchFamily="2" charset="-122"/>
                </a:rPr>
                <a:t>发展潜力大、适合知名企业</a:t>
              </a:r>
              <a:endParaRPr lang="zh-CN" altLang="en-US" sz="2300" dirty="0"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 rot="16200000">
              <a:off x="6902464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 rot="16200000">
              <a:off x="10748896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-1581150"/>
            <a:ext cx="11619798" cy="8940953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E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rot="5400000" flipV="1">
            <a:off x="3089436" y="3816660"/>
            <a:ext cx="6059397" cy="417881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-7594"/>
            <a:ext cx="8765196" cy="564436"/>
          </a:xfrm>
          <a:prstGeom prst="rect">
            <a:avLst/>
          </a:prstGeom>
        </p:spPr>
      </p:pic>
      <p:grpSp>
        <p:nvGrpSpPr>
          <p:cNvPr id="120" name="组合 119"/>
          <p:cNvGrpSpPr/>
          <p:nvPr/>
        </p:nvGrpSpPr>
        <p:grpSpPr>
          <a:xfrm>
            <a:off x="1041546" y="606288"/>
            <a:ext cx="2377440" cy="4960676"/>
            <a:chOff x="2033928" y="614097"/>
            <a:chExt cx="2377440" cy="4960676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8" t="8619" r="32207" b="8967"/>
            <a:stretch>
              <a:fillRect/>
            </a:stretch>
          </p:blipFill>
          <p:spPr>
            <a:xfrm>
              <a:off x="2033928" y="614097"/>
              <a:ext cx="2377440" cy="4960676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6" r="6102" b="5555"/>
            <a:stretch>
              <a:fillRect/>
            </a:stretch>
          </p:blipFill>
          <p:spPr>
            <a:xfrm>
              <a:off x="2165278" y="1176529"/>
              <a:ext cx="2138400" cy="3810603"/>
            </a:xfrm>
            <a:prstGeom prst="rect">
              <a:avLst/>
            </a:prstGeom>
          </p:spPr>
        </p:pic>
      </p:grpSp>
      <p:pic>
        <p:nvPicPr>
          <p:cNvPr id="123" name="图片 122"/>
          <p:cNvPicPr>
            <a:picLocks noChangeAspect="1"/>
          </p:cNvPicPr>
          <p:nvPr/>
        </p:nvPicPr>
        <p:blipFill rotWithShape="1">
          <a:blip r:embed="rId4" cstate="print"/>
          <a:srcRect l="664" t="20532" r="1" b="29227"/>
          <a:stretch>
            <a:fillRect/>
          </a:stretch>
        </p:blipFill>
        <p:spPr>
          <a:xfrm>
            <a:off x="4534751" y="4702544"/>
            <a:ext cx="1350908" cy="536750"/>
          </a:xfrm>
          <a:prstGeom prst="roundRect">
            <a:avLst/>
          </a:prstGeom>
        </p:spPr>
      </p:pic>
      <p:sp>
        <p:nvSpPr>
          <p:cNvPr id="124" name="矩形 123"/>
          <p:cNvSpPr/>
          <p:nvPr/>
        </p:nvSpPr>
        <p:spPr>
          <a:xfrm>
            <a:off x="3568323" y="46953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中兴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1347531" y="5740507"/>
            <a:ext cx="3902335" cy="728372"/>
            <a:chOff x="1347531" y="5740507"/>
            <a:chExt cx="3902335" cy="728372"/>
          </a:xfrm>
        </p:grpSpPr>
        <p:grpSp>
          <p:nvGrpSpPr>
            <p:cNvPr id="89" name="组合 88"/>
            <p:cNvGrpSpPr/>
            <p:nvPr/>
          </p:nvGrpSpPr>
          <p:grpSpPr>
            <a:xfrm rot="16200000">
              <a:off x="2933567" y="4154471"/>
              <a:ext cx="725203" cy="3897276"/>
              <a:chOff x="2631296" y="1470389"/>
              <a:chExt cx="725203" cy="2023618"/>
            </a:xfrm>
            <a:effectLst>
              <a:outerShdw blurRad="152400" sx="101000" sy="101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93" name="矩形 92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1531439" y="5947795"/>
              <a:ext cx="354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微软雅黑" panose="020B0503020204020204" charset="-122"/>
                  <a:ea typeface="微软雅黑" panose="020B0503020204020204" charset="-122"/>
                  <a:cs typeface="华文黑体" panose="02010600040101010101" pitchFamily="2" charset="-122"/>
                </a:rPr>
                <a:t>仅支持中兴自家产品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 rot="16200000">
              <a:off x="1086763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 rot="16200000">
              <a:off x="4933195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163232" y="5740507"/>
            <a:ext cx="3902335" cy="728372"/>
            <a:chOff x="7163232" y="5740507"/>
            <a:chExt cx="3902335" cy="728372"/>
          </a:xfrm>
        </p:grpSpPr>
        <p:grpSp>
          <p:nvGrpSpPr>
            <p:cNvPr id="96" name="组合 95"/>
            <p:cNvGrpSpPr/>
            <p:nvPr/>
          </p:nvGrpSpPr>
          <p:grpSpPr>
            <a:xfrm rot="16200000">
              <a:off x="8749268" y="4154471"/>
              <a:ext cx="725203" cy="3897276"/>
              <a:chOff x="2631296" y="1470389"/>
              <a:chExt cx="725203" cy="2023618"/>
            </a:xfrm>
            <a:effectLst>
              <a:outerShdw blurRad="152400" sx="101000" sy="101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101" name="矩形 100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等腰三角形 101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7356226" y="5947795"/>
              <a:ext cx="354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微软雅黑" panose="020B0503020204020204" charset="-122"/>
                  <a:ea typeface="微软雅黑" panose="020B0503020204020204" charset="-122"/>
                  <a:cs typeface="华文黑体" panose="02010600040101010101" pitchFamily="2" charset="-122"/>
                </a:rPr>
                <a:t>支付方便，但功能不齐全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 rot="16200000">
              <a:off x="6902464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 rot="16200000">
              <a:off x="10748896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8" name="Picture 4" descr="http://cdn00.baidu-img.cn/timg?vsapp&amp;size=b800_800&amp;quality=100&amp;imgtype=3&amp;sec=1406617116&amp;di=beb2784a7b34d1036e9711ffa0075d48&amp;src=http%3A%2F%2Fa.hiphotos.bdimg.com%2Fwisegame%2Fpic%2Fitem%2F841190ef76c6a7ef4e4f35e0fffaaf51f2de66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26" y="4695316"/>
            <a:ext cx="586992" cy="5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矩形 107"/>
          <p:cNvSpPr/>
          <p:nvPr/>
        </p:nvSpPr>
        <p:spPr>
          <a:xfrm>
            <a:off x="8474171" y="469531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微信小店</a:t>
            </a:r>
            <a:endParaRPr lang="zh-CN" altLang="en-US" sz="28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91025" y="1448818"/>
            <a:ext cx="4314272" cy="3053042"/>
            <a:chOff x="6187520" y="842032"/>
            <a:chExt cx="5346216" cy="37833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520" y="842032"/>
              <a:ext cx="5346216" cy="3783310"/>
            </a:xfrm>
            <a:prstGeom prst="roundRect">
              <a:avLst>
                <a:gd name="adj" fmla="val 5791"/>
              </a:avLst>
            </a:prstGeom>
          </p:spPr>
        </p:pic>
        <p:pic>
          <p:nvPicPr>
            <p:cNvPr id="1026" name="Picture 2" descr="http://hiphotos.baidu.com/exp/pic/item/4abae5edab64034f80d72afaadc379310b551df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916" y="1049106"/>
              <a:ext cx="4470274" cy="334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E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7951" r="6630" b="6630"/>
          <a:stretch>
            <a:fillRect/>
          </a:stretch>
        </p:blipFill>
        <p:spPr>
          <a:xfrm>
            <a:off x="7952773" y="3244134"/>
            <a:ext cx="684224" cy="684222"/>
          </a:xfrm>
          <a:prstGeom prst="round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7196153" y="312710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</a:t>
            </a:r>
            <a:endParaRPr lang="zh-CN" altLang="en-US" sz="48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657436" y="3550646"/>
            <a:ext cx="156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D72D35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By </a:t>
            </a:r>
            <a:r>
              <a:rPr lang="zh-CN" altLang="en-US" dirty="0" smtClean="0">
                <a:solidFill>
                  <a:srgbClr val="D72D35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口袋购物</a:t>
            </a:r>
            <a:endParaRPr lang="zh-CN" altLang="en-US" dirty="0">
              <a:solidFill>
                <a:srgbClr val="D72D35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7329405" y="4245634"/>
            <a:ext cx="3909881" cy="728372"/>
            <a:chOff x="1339986" y="5740506"/>
            <a:chExt cx="3909880" cy="728373"/>
          </a:xfrm>
        </p:grpSpPr>
        <p:grpSp>
          <p:nvGrpSpPr>
            <p:cNvPr id="92" name="组合 91"/>
            <p:cNvGrpSpPr/>
            <p:nvPr/>
          </p:nvGrpSpPr>
          <p:grpSpPr>
            <a:xfrm rot="16200000">
              <a:off x="2933567" y="4154471"/>
              <a:ext cx="725205" cy="3897276"/>
              <a:chOff x="2631296" y="1470389"/>
              <a:chExt cx="725205" cy="2023618"/>
            </a:xfrm>
            <a:effectLst>
              <a:outerShdw blurRad="152400" sx="101000" sy="101000" algn="ctr" rotWithShape="0">
                <a:prstClr val="black">
                  <a:alpha val="30000"/>
                </a:prstClr>
              </a:outerShdw>
            </a:effectLst>
          </p:grpSpPr>
          <p:sp>
            <p:nvSpPr>
              <p:cNvPr id="96" name="矩形 95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等腰三角形 96"/>
              <p:cNvSpPr/>
              <p:nvPr/>
            </p:nvSpPr>
            <p:spPr>
              <a:xfrm rot="5400000">
                <a:off x="3193465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1531440" y="5947795"/>
              <a:ext cx="3544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latin typeface="微软雅黑" panose="020B0503020204020204" charset="-122"/>
                  <a:ea typeface="微软雅黑" panose="020B0503020204020204" charset="-122"/>
                  <a:cs typeface="华文黑体" panose="02010600040101010101" pitchFamily="2" charset="-122"/>
                </a:rPr>
                <a:t>门槛低、发展势头好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 rot="16200000">
              <a:off x="1079143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 rot="16200000">
              <a:off x="4933195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 descr="http://www.vdian.com/weidian_offical_PC/images/index/png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56" y="7616779"/>
            <a:ext cx="893445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594370" y="1044027"/>
            <a:ext cx="5160856" cy="4730784"/>
            <a:chOff x="1594370" y="1044027"/>
            <a:chExt cx="5160856" cy="47307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370" y="1044027"/>
              <a:ext cx="5160856" cy="4730784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5000"/>
                </a:prstClr>
              </a:outerShdw>
            </a:effectLst>
          </p:spPr>
        </p:pic>
        <p:pic>
          <p:nvPicPr>
            <p:cNvPr id="98" name="Picture 2" descr="http://www.vdian.com/weidian_offical_PC/images/index/png_2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25" t="17527" r="6849" b="20707"/>
            <a:stretch>
              <a:fillRect/>
            </a:stretch>
          </p:blipFill>
          <p:spPr bwMode="auto">
            <a:xfrm>
              <a:off x="3162621" y="1530170"/>
              <a:ext cx="2039228" cy="36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http://www.vdian.com/weidian_offical_PC/images/index/png_2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0" t="22467" r="30749" b="21677"/>
            <a:stretch>
              <a:fillRect/>
            </a:stretch>
          </p:blipFill>
          <p:spPr bwMode="auto">
            <a:xfrm>
              <a:off x="1790700" y="1688306"/>
              <a:ext cx="1292011" cy="347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70" b="5966"/>
            <a:stretch>
              <a:fillRect/>
            </a:stretch>
          </p:blipFill>
          <p:spPr>
            <a:xfrm>
              <a:off x="5281613" y="1688306"/>
              <a:ext cx="1301833" cy="3474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F08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F4A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第五问</a:t>
              </a:r>
              <a:endPara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F4A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185387" y="3607837"/>
            <a:ext cx="5803594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微店的运营流程</a:t>
            </a:r>
            <a:r>
              <a:rPr lang="zh-CN" alt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是什么？</a:t>
            </a:r>
            <a:endParaRPr lang="en-US" altLang="zh-CN" sz="4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DF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58656" y="805261"/>
            <a:ext cx="84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微店是随时能轻松玩转的淘宝！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110874" y="1690825"/>
            <a:ext cx="1890318" cy="694252"/>
          </a:xfrm>
          <a:prstGeom prst="roundRect">
            <a:avLst/>
          </a:prstGeom>
          <a:noFill/>
          <a:ln>
            <a:solidFill>
              <a:srgbClr val="F18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5175051" y="17413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F18F23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前期准备</a:t>
            </a:r>
            <a:endParaRPr lang="zh-CN" altLang="en-US" sz="3200" dirty="0">
              <a:solidFill>
                <a:srgbClr val="F18F23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88572" y="2780271"/>
            <a:ext cx="1706892" cy="3049202"/>
            <a:chOff x="1488572" y="2780271"/>
            <a:chExt cx="1706892" cy="30492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6747" l="993" r="89901">
                          <a14:foregroundMark x1="6788" y1="3112" x2="2318" y2="33805"/>
                          <a14:foregroundMark x1="30960" y1="50778" x2="34603" y2="84300"/>
                          <a14:foregroundMark x1="32119" y1="4809" x2="28311" y2="83593"/>
                          <a14:foregroundMark x1="40728" y1="51485" x2="45530" y2="91089"/>
                          <a14:foregroundMark x1="56623" y1="77652" x2="53311" y2="8345"/>
                          <a14:foregroundMark x1="24834" y1="14569" x2="12417" y2="82037"/>
                          <a14:foregroundMark x1="8940" y1="79632" x2="51987" y2="80057"/>
                          <a14:foregroundMark x1="9768" y1="11033" x2="53974" y2="9618"/>
                          <a14:foregroundMark x1="47517" y1="8204" x2="49503" y2="14993"/>
                          <a14:foregroundMark x1="55629" y1="35502" x2="55960" y2="21499"/>
                          <a14:foregroundMark x1="13576" y1="16690" x2="7285" y2="8769"/>
                          <a14:foregroundMark x1="15894" y1="15983" x2="13742" y2="10891"/>
                          <a14:backgroundMark x1="58775" y1="1132" x2="60762" y2="39321"/>
                          <a14:backgroundMark x1="60099" y1="36917" x2="59934" y2="66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10" b="5393"/>
            <a:stretch>
              <a:fillRect/>
            </a:stretch>
          </p:blipFill>
          <p:spPr>
            <a:xfrm>
              <a:off x="1488572" y="2780271"/>
              <a:ext cx="1706892" cy="3049202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878" y="3101140"/>
              <a:ext cx="1328400" cy="2214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5203316" y="2780271"/>
            <a:ext cx="1706892" cy="3049202"/>
            <a:chOff x="5203316" y="2780271"/>
            <a:chExt cx="1706892" cy="3049202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6747" l="993" r="89901">
                          <a14:foregroundMark x1="6788" y1="3112" x2="2318" y2="33805"/>
                          <a14:foregroundMark x1="30960" y1="50778" x2="34603" y2="84300"/>
                          <a14:foregroundMark x1="32119" y1="4809" x2="28311" y2="83593"/>
                          <a14:foregroundMark x1="40728" y1="51485" x2="45530" y2="91089"/>
                          <a14:foregroundMark x1="56623" y1="77652" x2="53311" y2="8345"/>
                          <a14:foregroundMark x1="24834" y1="14569" x2="12417" y2="82037"/>
                          <a14:foregroundMark x1="8940" y1="79632" x2="51987" y2="80057"/>
                          <a14:foregroundMark x1="9768" y1="11033" x2="53974" y2="9618"/>
                          <a14:foregroundMark x1="47517" y1="8204" x2="49503" y2="14993"/>
                          <a14:foregroundMark x1="55629" y1="35502" x2="55960" y2="21499"/>
                          <a14:foregroundMark x1="13576" y1="16690" x2="7285" y2="8769"/>
                          <a14:foregroundMark x1="15894" y1="15983" x2="13742" y2="10891"/>
                          <a14:backgroundMark x1="58775" y1="1132" x2="60762" y2="39321"/>
                          <a14:backgroundMark x1="60099" y1="36917" x2="59934" y2="66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10" b="5393"/>
            <a:stretch>
              <a:fillRect/>
            </a:stretch>
          </p:blipFill>
          <p:spPr>
            <a:xfrm>
              <a:off x="5203316" y="2780271"/>
              <a:ext cx="1706892" cy="3049202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366" y="3124448"/>
              <a:ext cx="1328400" cy="22140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067310" y="2780271"/>
            <a:ext cx="1706892" cy="3049202"/>
            <a:chOff x="9067310" y="2780271"/>
            <a:chExt cx="1706892" cy="3049202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96747" l="993" r="89901">
                          <a14:foregroundMark x1="6788" y1="3112" x2="2318" y2="33805"/>
                          <a14:foregroundMark x1="30960" y1="50778" x2="34603" y2="84300"/>
                          <a14:foregroundMark x1="32119" y1="4809" x2="28311" y2="83593"/>
                          <a14:foregroundMark x1="40728" y1="51485" x2="45530" y2="91089"/>
                          <a14:foregroundMark x1="56623" y1="77652" x2="53311" y2="8345"/>
                          <a14:foregroundMark x1="24834" y1="14569" x2="12417" y2="82037"/>
                          <a14:foregroundMark x1="8940" y1="79632" x2="51987" y2="80057"/>
                          <a14:foregroundMark x1="9768" y1="11033" x2="53974" y2="9618"/>
                          <a14:foregroundMark x1="47517" y1="8204" x2="49503" y2="14993"/>
                          <a14:foregroundMark x1="55629" y1="35502" x2="55960" y2="21499"/>
                          <a14:foregroundMark x1="13576" y1="16690" x2="7285" y2="8769"/>
                          <a14:foregroundMark x1="15894" y1="15983" x2="13742" y2="10891"/>
                          <a14:backgroundMark x1="58775" y1="1132" x2="60762" y2="39321"/>
                          <a14:backgroundMark x1="60099" y1="36917" x2="59934" y2="66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10" b="5393"/>
            <a:stretch>
              <a:fillRect/>
            </a:stretch>
          </p:blipFill>
          <p:spPr>
            <a:xfrm>
              <a:off x="9067310" y="2780271"/>
              <a:ext cx="1706892" cy="3049202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835" y="3102365"/>
              <a:ext cx="1328400" cy="22140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190018" y="3894325"/>
            <a:ext cx="9882738" cy="2304000"/>
            <a:chOff x="1190018" y="3894325"/>
            <a:chExt cx="9882738" cy="2304000"/>
          </a:xfrm>
        </p:grpSpPr>
        <p:grpSp>
          <p:nvGrpSpPr>
            <p:cNvPr id="134" name="组合 133"/>
            <p:cNvGrpSpPr/>
            <p:nvPr/>
          </p:nvGrpSpPr>
          <p:grpSpPr>
            <a:xfrm rot="16200000">
              <a:off x="4066347" y="4596390"/>
              <a:ext cx="248304" cy="980698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35" name="等腰三角形 134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等腰三角形 135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16200000">
              <a:off x="7859097" y="4596390"/>
              <a:ext cx="248304" cy="980698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38" name="等腰三角形 137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等腰三角形 138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8" name="椭圆 127"/>
            <p:cNvSpPr/>
            <p:nvPr/>
          </p:nvSpPr>
          <p:spPr>
            <a:xfrm>
              <a:off x="1190018" y="3894325"/>
              <a:ext cx="2304000" cy="2304000"/>
            </a:xfrm>
            <a:prstGeom prst="ellipse">
              <a:avLst/>
            </a:prstGeom>
            <a:solidFill>
              <a:srgbClr val="F18F23"/>
            </a:solidFill>
            <a:ln w="152400" cmpd="thickThin">
              <a:noFill/>
            </a:ln>
            <a:effectLst>
              <a:outerShdw blurRad="254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1101" y="4751488"/>
              <a:ext cx="213391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微店注册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6890" y="3967196"/>
              <a:ext cx="2170256" cy="217025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4904762" y="3894325"/>
              <a:ext cx="2304000" cy="2304000"/>
            </a:xfrm>
            <a:prstGeom prst="ellipse">
              <a:avLst/>
            </a:prstGeom>
            <a:solidFill>
              <a:srgbClr val="F18F23"/>
            </a:solidFill>
            <a:ln w="152400" cmpd="thickThin">
              <a:noFill/>
            </a:ln>
            <a:effectLst>
              <a:outerShdw blurRad="254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5005845" y="4751488"/>
              <a:ext cx="213391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基本设置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971634" y="3967196"/>
              <a:ext cx="2170256" cy="217025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768756" y="3894325"/>
              <a:ext cx="2304000" cy="2304000"/>
            </a:xfrm>
            <a:prstGeom prst="ellipse">
              <a:avLst/>
            </a:prstGeom>
            <a:solidFill>
              <a:srgbClr val="F18F23"/>
            </a:solidFill>
            <a:ln w="152400" cmpd="thickThin">
              <a:noFill/>
            </a:ln>
            <a:effectLst>
              <a:outerShdw blurRad="254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8869839" y="4751488"/>
              <a:ext cx="213391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添加商品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8835628" y="3967196"/>
              <a:ext cx="2170256" cy="217025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DF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987645" y="5626142"/>
            <a:ext cx="102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微店，就是这么简单！</a:t>
            </a:r>
            <a:endParaRPr lang="zh-CN" altLang="en-US" sz="28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5110874" y="708211"/>
            <a:ext cx="1890318" cy="694252"/>
          </a:xfrm>
          <a:prstGeom prst="roundRect">
            <a:avLst/>
          </a:prstGeom>
          <a:noFill/>
          <a:ln>
            <a:solidFill>
              <a:srgbClr val="F18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5175051" y="75873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 smtClean="0">
                <a:solidFill>
                  <a:srgbClr val="F18F23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正式运营</a:t>
            </a:r>
            <a:endParaRPr lang="zh-CN" altLang="en-US" sz="3200" dirty="0">
              <a:solidFill>
                <a:srgbClr val="F18F23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12472" y="2300303"/>
            <a:ext cx="1542672" cy="2694178"/>
            <a:chOff x="1112472" y="2300303"/>
            <a:chExt cx="1542672" cy="26941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596" l="2627" r="69787">
                          <a14:foregroundMark x1="11002" y1="13191" x2="17570" y2="82979"/>
                          <a14:foregroundMark x1="31691" y1="15461" x2="31691" y2="82411"/>
                          <a14:foregroundMark x1="39901" y1="18865" x2="52381" y2="81277"/>
                          <a14:foregroundMark x1="48440" y1="14326" x2="43186" y2="58014"/>
                          <a14:foregroundMark x1="15599" y1="16028" x2="17241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45" b="4421"/>
            <a:stretch>
              <a:fillRect/>
            </a:stretch>
          </p:blipFill>
          <p:spPr>
            <a:xfrm>
              <a:off x="1112472" y="2300303"/>
              <a:ext cx="1542672" cy="2694178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2050" name="Picture 2" descr="http://www.vdian.com/weidian_offical_PC/images/function/fun_a/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034" y="2560338"/>
              <a:ext cx="1156460" cy="1475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6750580" y="2300303"/>
            <a:ext cx="1542672" cy="2694178"/>
            <a:chOff x="6750580" y="2300303"/>
            <a:chExt cx="1542672" cy="2694178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596" l="2627" r="69787">
                          <a14:foregroundMark x1="11002" y1="13191" x2="17570" y2="82979"/>
                          <a14:foregroundMark x1="31691" y1="15461" x2="31691" y2="82411"/>
                          <a14:foregroundMark x1="39901" y1="18865" x2="52381" y2="81277"/>
                          <a14:foregroundMark x1="48440" y1="14326" x2="43186" y2="58014"/>
                          <a14:foregroundMark x1="15599" y1="16028" x2="17241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45" b="4421"/>
            <a:stretch>
              <a:fillRect/>
            </a:stretch>
          </p:blipFill>
          <p:spPr>
            <a:xfrm>
              <a:off x="6750580" y="2300303"/>
              <a:ext cx="1542672" cy="2694178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2052" name="Picture 4" descr="http://www.vdian.com/weidian_offical_PC/images/function/fun_c/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852" y="2573004"/>
              <a:ext cx="1157184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9569633" y="2300303"/>
            <a:ext cx="1542672" cy="2694178"/>
            <a:chOff x="9569633" y="2300303"/>
            <a:chExt cx="1542672" cy="2694178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596" l="2627" r="69787">
                          <a14:foregroundMark x1="11002" y1="13191" x2="17570" y2="82979"/>
                          <a14:foregroundMark x1="31691" y1="15461" x2="31691" y2="82411"/>
                          <a14:foregroundMark x1="39901" y1="18865" x2="52381" y2="81277"/>
                          <a14:foregroundMark x1="48440" y1="14326" x2="43186" y2="58014"/>
                          <a14:foregroundMark x1="15599" y1="16028" x2="17241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45" b="4421"/>
            <a:stretch>
              <a:fillRect/>
            </a:stretch>
          </p:blipFill>
          <p:spPr>
            <a:xfrm>
              <a:off x="9569633" y="2300303"/>
              <a:ext cx="1542672" cy="2694178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2054" name="Picture 6" descr="http://www.vdian.com/weidian_offical_PC/images/function/fun_e/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814" y="2560338"/>
              <a:ext cx="1157184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3931526" y="2300303"/>
            <a:ext cx="1542672" cy="2694178"/>
            <a:chOff x="3931526" y="2300303"/>
            <a:chExt cx="1542672" cy="2694178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596" l="2627" r="69787">
                          <a14:foregroundMark x1="11002" y1="13191" x2="17570" y2="82979"/>
                          <a14:foregroundMark x1="31691" y1="15461" x2="31691" y2="82411"/>
                          <a14:foregroundMark x1="39901" y1="18865" x2="52381" y2="81277"/>
                          <a14:foregroundMark x1="48440" y1="14326" x2="43186" y2="58014"/>
                          <a14:foregroundMark x1="15599" y1="16028" x2="17241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45" b="4421"/>
            <a:stretch>
              <a:fillRect/>
            </a:stretch>
          </p:blipFill>
          <p:spPr>
            <a:xfrm>
              <a:off x="3931526" y="2300303"/>
              <a:ext cx="1542672" cy="2694178"/>
            </a:xfrm>
            <a:prstGeom prst="rect">
              <a:avLst/>
            </a:prstGeom>
            <a:effectLst>
              <a:outerShdw blurRad="254000" sx="101000" sy="101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2056" name="Picture 8" descr="http://www.vdian.com/weidian_offical_PC/images/function/fun_b/0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889" y="2560338"/>
              <a:ext cx="1157184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851606" y="3121787"/>
            <a:ext cx="10479253" cy="2016000"/>
            <a:chOff x="851606" y="3121787"/>
            <a:chExt cx="10479253" cy="2016000"/>
          </a:xfrm>
        </p:grpSpPr>
        <p:grpSp>
          <p:nvGrpSpPr>
            <p:cNvPr id="97" name="组合 96"/>
            <p:cNvGrpSpPr/>
            <p:nvPr/>
          </p:nvGrpSpPr>
          <p:grpSpPr>
            <a:xfrm rot="16200000">
              <a:off x="3150279" y="3810728"/>
              <a:ext cx="186371" cy="736089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98" name="等腰三角形 97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等腰三角形 98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椭圆 99"/>
            <p:cNvSpPr/>
            <p:nvPr/>
          </p:nvSpPr>
          <p:spPr>
            <a:xfrm>
              <a:off x="851606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672690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6493774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9314859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 rot="16200000">
              <a:off x="5980463" y="3810728"/>
              <a:ext cx="186371" cy="736089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05" name="等腰三角形 104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等腰三角形 105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 rot="16200000">
              <a:off x="8814776" y="3810728"/>
              <a:ext cx="186371" cy="736089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08" name="等腰三角形 107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等腰三角形 108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909494" y="3896708"/>
              <a:ext cx="192873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4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商品推广</a:t>
              </a:r>
              <a:endParaRPr lang="zh-CN" altLang="en-US" sz="34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3705828" y="3896708"/>
              <a:ext cx="192873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4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顾客购买</a:t>
              </a:r>
              <a:endParaRPr lang="zh-CN" altLang="en-US" sz="34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6525965" y="3896708"/>
              <a:ext cx="192873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4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订单管理</a:t>
              </a:r>
              <a:endParaRPr lang="zh-CN" altLang="en-US" sz="34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9365893" y="3896708"/>
              <a:ext cx="192873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34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售后服务</a:t>
              </a:r>
              <a:endParaRPr lang="zh-CN" altLang="en-US" sz="34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893547" y="3164368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3713134" y="3177435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6546757" y="3171085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9355464" y="3172672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8559" y="2069957"/>
            <a:ext cx="723244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商，诞生于</a:t>
            </a:r>
            <a:r>
              <a:rPr lang="en-US" altLang="zh-CN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2009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年，兴起于</a:t>
            </a:r>
            <a:r>
              <a:rPr lang="en-US" altLang="zh-CN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2013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年，其鼎盛时期毫无疑问会从</a:t>
            </a:r>
            <a:r>
              <a:rPr lang="en-US" altLang="zh-CN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2014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年开始，甚至延续</a:t>
            </a:r>
            <a:r>
              <a:rPr lang="en-US" altLang="zh-CN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10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年乃至</a:t>
            </a:r>
            <a:r>
              <a:rPr lang="en-US" altLang="zh-CN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20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年。本书作者（哈爸）就是中国新微商实验佼佼者之一。</a:t>
            </a:r>
            <a:endParaRPr lang="en-US" altLang="zh-CN" sz="23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微商时代正在迈向爆发的前夜。基于这种商业的低成本运作，</a:t>
            </a:r>
            <a:r>
              <a:rPr lang="zh-CN" altLang="en-US" sz="2300" dirty="0">
                <a:latin typeface="华文细黑" panose="02010600040101010101" pitchFamily="2" charset="-122"/>
                <a:ea typeface="华文细黑" panose="02010600040101010101" pitchFamily="2" charset="-122"/>
              </a:rPr>
              <a:t>让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很多人都会因为这样一本书而实现本无希望的创业梦想。感谢哈爸！</a:t>
            </a:r>
            <a:endParaRPr lang="en-US" altLang="zh-CN" sz="23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026" name="Picture 2" descr="http://ww1.sinaimg.cn/large/4c795f70jw1e4b9vjdv3dj20vj0lpwhx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56652" r="100000">
                        <a14:foregroundMark x1="63877" y1="31754" x2="73480" y2="74264"/>
                        <a14:foregroundMark x1="63877" y1="33803" x2="88546" y2="8963"/>
                        <a14:foregroundMark x1="78943" y1="34315" x2="80088" y2="68246"/>
                        <a14:foregroundMark x1="96211" y1="81306" x2="99824" y2="97951"/>
                        <a14:foregroundMark x1="65286" y1="62356" x2="73304" y2="91805"/>
                        <a14:foregroundMark x1="65022" y1="52113" x2="61674" y2="31114"/>
                        <a14:foregroundMark x1="60000" y1="30858" x2="62643" y2="52113"/>
                        <a14:foregroundMark x1="59207" y1="29065" x2="74714" y2="23303"/>
                        <a14:foregroundMark x1="88546" y1="21767" x2="81322" y2="42510"/>
                        <a14:foregroundMark x1="83172" y1="17414" x2="87313" y2="42510"/>
                        <a14:foregroundMark x1="67489" y1="23303" x2="77709" y2="18054"/>
                        <a14:foregroundMark x1="78326" y1="2817" x2="78326" y2="2817"/>
                        <a14:foregroundMark x1="78062" y1="1024" x2="78062" y2="1024"/>
                        <a14:foregroundMark x1="78062" y1="4481" x2="78062" y2="4481"/>
                        <a14:foregroundMark x1="78150" y1="5634" x2="76388" y2="9859"/>
                        <a14:foregroundMark x1="80176" y1="22535" x2="79119" y2="26120"/>
                        <a14:foregroundMark x1="79119" y1="25480" x2="80000" y2="28553"/>
                        <a14:foregroundMark x1="78855" y1="27145" x2="79383" y2="28681"/>
                        <a14:foregroundMark x1="85374" y1="53265" x2="82203" y2="62740"/>
                        <a14:foregroundMark x1="82026" y1="44046" x2="81145" y2="55954"/>
                        <a14:foregroundMark x1="80529" y1="40461" x2="80264" y2="46223"/>
                        <a14:foregroundMark x1="79295" y1="41229" x2="79824" y2="46095"/>
                        <a14:foregroundMark x1="65022" y1="65813" x2="68194" y2="75032"/>
                        <a14:foregroundMark x1="68722" y1="77721" x2="70220" y2="82330"/>
                        <a14:foregroundMark x1="72863" y1="82843" x2="74978" y2="82202"/>
                        <a14:foregroundMark x1="74361" y1="82074" x2="74449" y2="88092"/>
                        <a14:foregroundMark x1="72247" y1="66837" x2="77885" y2="64405"/>
                        <a14:foregroundMark x1="75419" y1="64149" x2="78062" y2="61204"/>
                        <a14:foregroundMark x1="76916" y1="62356" x2="80617" y2="57618"/>
                        <a14:foregroundMark x1="78326" y1="59411" x2="79383" y2="55954"/>
                        <a14:foregroundMark x1="78590" y1="57490" x2="79383" y2="53009"/>
                        <a14:foregroundMark x1="64758" y1="23560" x2="67930" y2="22023"/>
                        <a14:foregroundMark x1="72247" y1="25352" x2="75066" y2="19718"/>
                        <a14:foregroundMark x1="70925" y1="24712" x2="73833" y2="21127"/>
                        <a14:foregroundMark x1="70220" y1="23560" x2="72159" y2="23816"/>
                        <a14:foregroundMark x1="60264" y1="31626" x2="61322" y2="28681"/>
                        <a14:foregroundMark x1="67313" y1="38412" x2="68370" y2="39565"/>
                        <a14:backgroundMark x1="62907" y1="25864" x2="58062" y2="28809"/>
                        <a14:backgroundMark x1="63084" y1="26376" x2="64934" y2="25096"/>
                        <a14:backgroundMark x1="71894" y1="19718" x2="69868" y2="22535"/>
                        <a14:backgroundMark x1="72775" y1="19078" x2="71542" y2="23688"/>
                        <a14:backgroundMark x1="69515" y1="20487" x2="70485" y2="23431"/>
                        <a14:backgroundMark x1="72687" y1="21383" x2="73568" y2="20487"/>
                        <a14:backgroundMark x1="75771" y1="25864" x2="78238" y2="20487"/>
                        <a14:backgroundMark x1="75507" y1="23560" x2="76828" y2="19718"/>
                        <a14:backgroundMark x1="78414" y1="33035" x2="82379" y2="30090"/>
                        <a14:backgroundMark x1="76564" y1="48015" x2="80793" y2="44046"/>
                        <a14:backgroundMark x1="77709" y1="43918" x2="80617" y2="42125"/>
                        <a14:backgroundMark x1="70132" y1="89117" x2="74361" y2="84891"/>
                        <a14:backgroundMark x1="60088" y1="52881" x2="62996" y2="58387"/>
                        <a14:backgroundMark x1="60793" y1="48656" x2="62203" y2="54545"/>
                        <a14:backgroundMark x1="60617" y1="49808" x2="64229" y2="63380"/>
                        <a14:backgroundMark x1="63612" y1="63636" x2="67489" y2="76569"/>
                        <a14:backgroundMark x1="73040" y1="62356" x2="77885" y2="61972"/>
                        <a14:backgroundMark x1="74361" y1="10499" x2="77093" y2="5890"/>
                        <a14:backgroundMark x1="75066" y1="10883" x2="77357" y2="7298"/>
                        <a14:backgroundMark x1="60088" y1="38540" x2="60529" y2="44302"/>
                        <a14:backgroundMark x1="59912" y1="38540" x2="59471" y2="31754"/>
                        <a14:backgroundMark x1="58855" y1="31242" x2="60441" y2="28809"/>
                        <a14:backgroundMark x1="59736" y1="31626" x2="61410" y2="27529"/>
                        <a14:backgroundMark x1="59119" y1="29577" x2="60705" y2="27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27"/>
          <a:stretch>
            <a:fillRect/>
          </a:stretch>
        </p:blipFill>
        <p:spPr bwMode="auto">
          <a:xfrm>
            <a:off x="8001000" y="178197"/>
            <a:ext cx="4191000" cy="66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924300" y="574400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17FB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dirty="0" smtClean="0">
                <a:solidFill>
                  <a:srgbClr val="017FB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网络营销专家 </a:t>
            </a:r>
            <a:r>
              <a:rPr lang="zh-CN" altLang="en-US" sz="2800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杜子建</a:t>
            </a:r>
            <a:endParaRPr lang="zh-CN" altLang="en-US" sz="28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16786" t="48369" r="15515" b="50478"/>
          <a:stretch>
            <a:fillRect/>
          </a:stretch>
        </p:blipFill>
        <p:spPr>
          <a:xfrm>
            <a:off x="0" y="-27962"/>
            <a:ext cx="12192000" cy="216648"/>
          </a:xfrm>
          <a:custGeom>
            <a:avLst/>
            <a:gdLst>
              <a:gd name="connsiteX0" fmla="*/ 0 w 12192000"/>
              <a:gd name="connsiteY0" fmla="*/ 0 h 216648"/>
              <a:gd name="connsiteX1" fmla="*/ 12192000 w 12192000"/>
              <a:gd name="connsiteY1" fmla="*/ 0 h 216648"/>
              <a:gd name="connsiteX2" fmla="*/ 12192000 w 12192000"/>
              <a:gd name="connsiteY2" fmla="*/ 216648 h 216648"/>
              <a:gd name="connsiteX3" fmla="*/ 0 w 12192000"/>
              <a:gd name="connsiteY3" fmla="*/ 216648 h 21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6648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1426577" y="1944755"/>
            <a:ext cx="7232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</a:t>
            </a:r>
            <a:endParaRPr lang="zh-CN" altLang="en-US" sz="42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-318225" y="273506"/>
            <a:ext cx="3291311" cy="2284700"/>
            <a:chOff x="-460744" y="324120"/>
            <a:chExt cx="3291311" cy="2284700"/>
          </a:xfrm>
        </p:grpSpPr>
        <p:sp>
          <p:nvSpPr>
            <p:cNvPr id="12" name="文本框 11"/>
            <p:cNvSpPr txBox="1"/>
            <p:nvPr/>
          </p:nvSpPr>
          <p:spPr>
            <a:xfrm>
              <a:off x="1617437" y="568646"/>
              <a:ext cx="1213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 smtClean="0">
                  <a:solidFill>
                    <a:schemeClr val="bg1">
                      <a:lumMod val="75000"/>
                    </a:scheme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语</a:t>
              </a:r>
              <a:endParaRPr lang="zh-CN" altLang="en-US" sz="7200" dirty="0">
                <a:solidFill>
                  <a:schemeClr val="bg1">
                    <a:lumMod val="75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460744" y="746772"/>
              <a:ext cx="161294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solidFill>
                    <a:prstClr val="white">
                      <a:lumMod val="7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推</a:t>
              </a:r>
              <a:endParaRPr lang="zh-CN" altLang="en-US" sz="4800" dirty="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06294" y="324120"/>
              <a:ext cx="83388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>
                  <a:solidFill>
                    <a:prstClr val="white">
                      <a:lumMod val="7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荐</a:t>
              </a:r>
              <a:endParaRPr lang="zh-CN" altLang="en-US" sz="2000" dirty="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934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第六问</a:t>
              </a:r>
              <a:endPara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934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262670" y="3607837"/>
            <a:ext cx="5653474" cy="99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微店运营的核心是什么？</a:t>
            </a:r>
            <a:endParaRPr lang="en-US" altLang="zh-CN" sz="4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3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文本框 116"/>
          <p:cNvSpPr txBox="1"/>
          <p:nvPr/>
        </p:nvSpPr>
        <p:spPr>
          <a:xfrm>
            <a:off x="1661709" y="805261"/>
            <a:ext cx="8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做微店，你要了解消费者的购物习惯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73247" y="5965450"/>
            <a:ext cx="2288737" cy="702907"/>
            <a:chOff x="1391190" y="4416490"/>
            <a:chExt cx="2316444" cy="702907"/>
          </a:xfrm>
        </p:grpSpPr>
        <p:sp>
          <p:nvSpPr>
            <p:cNvPr id="128" name="圆角矩形 127"/>
            <p:cNvSpPr/>
            <p:nvPr/>
          </p:nvSpPr>
          <p:spPr>
            <a:xfrm>
              <a:off x="1391190" y="4416490"/>
              <a:ext cx="2316444" cy="664583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736417" y="4442289"/>
              <a:ext cx="16466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买买买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926152" y="5965450"/>
            <a:ext cx="2288737" cy="702907"/>
            <a:chOff x="1391190" y="4416490"/>
            <a:chExt cx="2316444" cy="702907"/>
          </a:xfrm>
        </p:grpSpPr>
        <p:sp>
          <p:nvSpPr>
            <p:cNvPr id="92" name="圆角矩形 91"/>
            <p:cNvSpPr/>
            <p:nvPr/>
          </p:nvSpPr>
          <p:spPr>
            <a:xfrm>
              <a:off x="1391190" y="4416490"/>
              <a:ext cx="2316444" cy="664583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1736417" y="4442289"/>
              <a:ext cx="166653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搜搜搜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776389" y="5965450"/>
            <a:ext cx="2288737" cy="702907"/>
            <a:chOff x="1391190" y="4416490"/>
            <a:chExt cx="2316444" cy="702907"/>
          </a:xfrm>
        </p:grpSpPr>
        <p:sp>
          <p:nvSpPr>
            <p:cNvPr id="95" name="圆角矩形 94"/>
            <p:cNvSpPr/>
            <p:nvPr/>
          </p:nvSpPr>
          <p:spPr>
            <a:xfrm>
              <a:off x="1391190" y="4416490"/>
              <a:ext cx="2316444" cy="664583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1736417" y="4442289"/>
              <a:ext cx="16466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买买买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68280" y="5450109"/>
            <a:ext cx="120939" cy="477664"/>
            <a:chOff x="3958748" y="4369525"/>
            <a:chExt cx="298053" cy="1177195"/>
          </a:xfrm>
        </p:grpSpPr>
        <p:sp>
          <p:nvSpPr>
            <p:cNvPr id="6" name="等腰三角形 5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等腰三角形 99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043415" y="5450109"/>
            <a:ext cx="120939" cy="477664"/>
            <a:chOff x="3958748" y="4369525"/>
            <a:chExt cx="298053" cy="1177195"/>
          </a:xfrm>
        </p:grpSpPr>
        <p:sp>
          <p:nvSpPr>
            <p:cNvPr id="102" name="等腰三角形 101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等腰三角形 102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860287" y="5450109"/>
            <a:ext cx="120939" cy="477664"/>
            <a:chOff x="3958748" y="4369525"/>
            <a:chExt cx="298053" cy="1177195"/>
          </a:xfrm>
        </p:grpSpPr>
        <p:sp>
          <p:nvSpPr>
            <p:cNvPr id="105" name="等腰三角形 104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等腰三角形 105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AutoShape 4" descr="http://img02.taobaocdn.com/imgextra/i2/640460835/TB2Jf0NaXXXXXc_XXXXXXXXXXXX-6404608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2" name="Picture 8" descr="http://img04.taobaocdn.com/imgextra/i4/640460835/TB2yu7wXVXXXXatXXXXXXXXXXXX-640460835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096" b="98520" l="10000" r="90000">
                        <a14:foregroundMark x1="48586" y1="12382" x2="52323" y2="21669"/>
                        <a14:foregroundMark x1="43939" y1="22746" x2="42525" y2="27591"/>
                        <a14:foregroundMark x1="31616" y1="42799" x2="30303" y2="50471"/>
                        <a14:foregroundMark x1="32727" y1="37416" x2="31717" y2="41050"/>
                        <a14:foregroundMark x1="30707" y1="69717" x2="30808" y2="77389"/>
                        <a14:foregroundMark x1="63030" y1="83042" x2="61616" y2="89098"/>
                        <a14:foregroundMark x1="61515" y1="82773" x2="61212" y2="93540"/>
                        <a14:foregroundMark x1="61212" y1="94347" x2="61010" y2="96366"/>
                        <a14:foregroundMark x1="60505" y1="83715" x2="60505" y2="84791"/>
                        <a14:foregroundMark x1="58081" y1="84926" x2="58384" y2="86541"/>
                        <a14:foregroundMark x1="33535" y1="94347" x2="58182" y2="95559"/>
                        <a14:foregroundMark x1="38182" y1="97577" x2="33535" y2="97577"/>
                        <a14:foregroundMark x1="43434" y1="21265" x2="43333" y2="19381"/>
                        <a14:foregroundMark x1="42929" y1="22746" x2="42626" y2="24361"/>
                        <a14:foregroundMark x1="46768" y1="11306" x2="46465" y2="16824"/>
                        <a14:foregroundMark x1="50000" y1="10498" x2="52424" y2="6191"/>
                        <a14:foregroundMark x1="52929" y1="6191" x2="54242" y2="7402"/>
                        <a14:foregroundMark x1="54545" y1="7672" x2="55657" y2="9825"/>
                        <a14:foregroundMark x1="31717" y1="40646" x2="31313" y2="42934"/>
                        <a14:foregroundMark x1="30101" y1="51279" x2="29697" y2="55989"/>
                        <a14:foregroundMark x1="29394" y1="57604" x2="29192" y2="62046"/>
                        <a14:foregroundMark x1="29293" y1="63661" x2="28889" y2="66487"/>
                        <a14:foregroundMark x1="29091" y1="64603" x2="29293" y2="60969"/>
                        <a14:foregroundMark x1="35455" y1="34590" x2="38081" y2="33647"/>
                        <a14:foregroundMark x1="35253" y1="34186" x2="38283" y2="33109"/>
                        <a14:backgroundMark x1="42828" y1="22476" x2="42323" y2="2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7" t="2589" r="16070" b="3903"/>
          <a:stretch>
            <a:fillRect/>
          </a:stretch>
        </p:blipFill>
        <p:spPr bwMode="auto">
          <a:xfrm>
            <a:off x="1272538" y="1641346"/>
            <a:ext cx="2498826" cy="28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椭圆 106"/>
          <p:cNvSpPr/>
          <p:nvPr/>
        </p:nvSpPr>
        <p:spPr>
          <a:xfrm>
            <a:off x="1258769" y="3186899"/>
            <a:ext cx="2222770" cy="2222770"/>
          </a:xfrm>
          <a:prstGeom prst="ellipse">
            <a:avLst/>
          </a:prstGeom>
          <a:solidFill>
            <a:srgbClr val="7030A0"/>
          </a:solidFill>
          <a:ln w="152400" cmpd="thickThin">
            <a:noFill/>
          </a:ln>
          <a:effectLst>
            <a:outerShdw blurRad="25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323283" y="3257412"/>
            <a:ext cx="2093742" cy="209374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0" l="9806" r="89990">
                        <a14:foregroundMark x1="13892" y1="17302" x2="16854" y2="95455"/>
                        <a14:foregroundMark x1="21246" y1="25660" x2="33708" y2="76100"/>
                        <a14:foregroundMark x1="24617" y1="37683" x2="78345" y2="40762"/>
                        <a14:foregroundMark x1="79060" y1="15982" x2="79877" y2="76246"/>
                        <a14:foregroundMark x1="83759" y1="18622" x2="85495" y2="95308"/>
                        <a14:foregroundMark x1="22165" y1="25806" x2="81103" y2="10997"/>
                        <a14:foregroundMark x1="87028" y1="12610" x2="87538" y2="24047"/>
                        <a14:foregroundMark x1="12972" y1="18182" x2="13075" y2="93695"/>
                        <a14:foregroundMark x1="36772" y1="9677" x2="36772" y2="17742"/>
                        <a14:foregroundMark x1="60470" y1="3519" x2="60878" y2="13050"/>
                        <a14:foregroundMark x1="88866" y1="21408" x2="88560" y2="97947"/>
                        <a14:foregroundMark x1="36261" y1="97801" x2="53320" y2="96921"/>
                        <a14:foregroundMark x1="18284" y1="39150" x2="73851" y2="60704"/>
                        <a14:backgroundMark x1="88458" y1="2346" x2="72421" y2="1613"/>
                        <a14:backgroundMark x1="37079" y1="3079" x2="54648" y2="2786"/>
                        <a14:backgroundMark x1="55567" y1="6305" x2="59653" y2="587"/>
                        <a14:backgroundMark x1="72932" y1="1613" x2="63228" y2="147"/>
                        <a14:backgroundMark x1="56895" y1="8211" x2="57508" y2="1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76" y="2051050"/>
            <a:ext cx="2652758" cy="1847990"/>
          </a:xfrm>
          <a:prstGeom prst="rect">
            <a:avLst/>
          </a:prstGeom>
        </p:spPr>
      </p:pic>
      <p:sp>
        <p:nvSpPr>
          <p:cNvPr id="109" name="椭圆 108"/>
          <p:cNvSpPr/>
          <p:nvPr/>
        </p:nvSpPr>
        <p:spPr>
          <a:xfrm>
            <a:off x="4973513" y="3186899"/>
            <a:ext cx="2222770" cy="2222770"/>
          </a:xfrm>
          <a:prstGeom prst="ellipse">
            <a:avLst/>
          </a:prstGeom>
          <a:solidFill>
            <a:srgbClr val="7030A0"/>
          </a:solidFill>
          <a:ln w="152400" cmpd="thickThin">
            <a:noFill/>
          </a:ln>
          <a:effectLst>
            <a:outerShdw blurRad="25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5038027" y="3257412"/>
            <a:ext cx="2093742" cy="209374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4" name="Picture 10" descr="http://img01.taobaocdn.com/imgextra/i1/799513907/T2ZWchXXBbXXXXXXXX_!!7995139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273" y1="21831" x2="36061" y2="75352"/>
                        <a14:foregroundMark x1="72424" y1="23239" x2="64545" y2="71362"/>
                        <a14:backgroundMark x1="76364" y1="48122" x2="68485" y2="5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17833" r="9833" b="2756"/>
          <a:stretch>
            <a:fillRect/>
          </a:stretch>
        </p:blipFill>
        <p:spPr bwMode="auto">
          <a:xfrm>
            <a:off x="8942184" y="1680730"/>
            <a:ext cx="1983510" cy="256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椭圆 110"/>
          <p:cNvSpPr/>
          <p:nvPr/>
        </p:nvSpPr>
        <p:spPr>
          <a:xfrm>
            <a:off x="8795303" y="3186899"/>
            <a:ext cx="2222770" cy="2222770"/>
          </a:xfrm>
          <a:prstGeom prst="ellipse">
            <a:avLst/>
          </a:prstGeom>
          <a:solidFill>
            <a:srgbClr val="7030A0"/>
          </a:solidFill>
          <a:ln w="152400" cmpd="thickThin">
            <a:noFill/>
          </a:ln>
          <a:effectLst>
            <a:outerShdw blurRad="254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8859817" y="3257412"/>
            <a:ext cx="2093742" cy="209374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10353" y="4003447"/>
            <a:ext cx="9640654" cy="677108"/>
            <a:chOff x="1310353" y="2922688"/>
            <a:chExt cx="9640654" cy="677108"/>
          </a:xfrm>
        </p:grpSpPr>
        <p:sp>
          <p:nvSpPr>
            <p:cNvPr id="97" name="矩形 96"/>
            <p:cNvSpPr/>
            <p:nvPr/>
          </p:nvSpPr>
          <p:spPr>
            <a:xfrm>
              <a:off x="1310353" y="2922688"/>
              <a:ext cx="213391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看了广告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5036926" y="2922688"/>
              <a:ext cx="213391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有了</a:t>
              </a:r>
              <a:r>
                <a:rPr lang="zh-CN" altLang="en-US" sz="38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需要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817089" y="2922688"/>
              <a:ext cx="213391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8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受</a:t>
              </a:r>
              <a:r>
                <a:rPr lang="zh-CN" altLang="en-US" sz="38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了推荐</a:t>
              </a:r>
              <a:endParaRPr lang="zh-CN" altLang="en-US" sz="38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8" name="圆角矩形 87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3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1661709" y="805261"/>
            <a:ext cx="8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做微店，你还要了解</a:t>
            </a:r>
            <a:r>
              <a:rPr lang="zh-CN" altLang="en-US" sz="32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电</a:t>
            </a:r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商的套路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987645" y="5626142"/>
            <a:ext cx="102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开微店，发展信任你的粉丝是</a:t>
            </a:r>
            <a:r>
              <a:rPr lang="zh-CN" altLang="en-US" sz="28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关键</a:t>
            </a:r>
            <a:endParaRPr lang="zh-CN" altLang="en-US" sz="28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2275195" y="1740913"/>
            <a:ext cx="1772580" cy="774844"/>
            <a:chOff x="1662433" y="2416121"/>
            <a:chExt cx="1668686" cy="671784"/>
          </a:xfrm>
        </p:grpSpPr>
        <p:sp>
          <p:nvSpPr>
            <p:cNvPr id="118" name="圆角矩形 117"/>
            <p:cNvSpPr/>
            <p:nvPr/>
          </p:nvSpPr>
          <p:spPr>
            <a:xfrm>
              <a:off x="1662433" y="2416121"/>
              <a:ext cx="1668686" cy="671784"/>
            </a:xfrm>
            <a:prstGeom prst="roundRect">
              <a:avLst/>
            </a:pr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1755747" y="2497075"/>
              <a:ext cx="1477659" cy="560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打广告</a:t>
              </a:r>
              <a:endPara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60650" y="3081972"/>
            <a:ext cx="1772580" cy="774844"/>
            <a:chOff x="1662433" y="2416121"/>
            <a:chExt cx="1668686" cy="671784"/>
          </a:xfrm>
        </p:grpSpPr>
        <p:sp>
          <p:nvSpPr>
            <p:cNvPr id="96" name="圆角矩形 95"/>
            <p:cNvSpPr/>
            <p:nvPr/>
          </p:nvSpPr>
          <p:spPr>
            <a:xfrm>
              <a:off x="1662433" y="2416121"/>
              <a:ext cx="1668686" cy="671784"/>
            </a:xfrm>
            <a:prstGeom prst="roundRect">
              <a:avLst/>
            </a:pr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矩形 96"/>
            <p:cNvSpPr/>
            <p:nvPr/>
          </p:nvSpPr>
          <p:spPr>
            <a:xfrm>
              <a:off x="1755747" y="2483166"/>
              <a:ext cx="1477659" cy="5603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拼搜索</a:t>
              </a:r>
              <a:endParaRPr lang="zh-CN" altLang="en-US" sz="36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246077" y="4423031"/>
            <a:ext cx="1826141" cy="774844"/>
            <a:chOff x="1648714" y="2416121"/>
            <a:chExt cx="1719107" cy="671784"/>
          </a:xfrm>
        </p:grpSpPr>
        <p:sp>
          <p:nvSpPr>
            <p:cNvPr id="99" name="圆角矩形 98"/>
            <p:cNvSpPr/>
            <p:nvPr/>
          </p:nvSpPr>
          <p:spPr>
            <a:xfrm>
              <a:off x="1662433" y="2416121"/>
              <a:ext cx="1668686" cy="671784"/>
            </a:xfrm>
            <a:prstGeom prst="roundRect">
              <a:avLst/>
            </a:pr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1648714" y="2507578"/>
              <a:ext cx="1719107" cy="506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粉丝经济</a:t>
              </a:r>
              <a:endParaRPr lang="zh-CN" altLang="en-US" sz="32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95000" y="1791296"/>
            <a:ext cx="555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=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钱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明星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噱头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设计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+……</a:t>
            </a:r>
            <a:endParaRPr lang="zh-CN" altLang="en-US" sz="3200" dirty="0">
              <a:solidFill>
                <a:srgbClr val="934BC9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195000" y="3170013"/>
            <a:ext cx="616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=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钱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销量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品牌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产品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价格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+……</a:t>
            </a:r>
            <a:endParaRPr lang="zh-CN" altLang="en-US" sz="3200" dirty="0">
              <a:solidFill>
                <a:srgbClr val="934BC9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195001" y="4507547"/>
            <a:ext cx="565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=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定位</a:t>
            </a:r>
            <a:r>
              <a:rPr lang="en-US" altLang="zh-CN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solidFill>
                  <a:srgbClr val="934BC9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用心</a:t>
            </a:r>
            <a:endParaRPr lang="zh-CN" altLang="en-US" sz="3200" dirty="0">
              <a:solidFill>
                <a:srgbClr val="934BC9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17104848">
            <a:off x="3635016" y="1180160"/>
            <a:ext cx="1003931" cy="923330"/>
            <a:chOff x="1810900" y="1191494"/>
            <a:chExt cx="1003931" cy="923330"/>
          </a:xfrm>
        </p:grpSpPr>
        <p:sp>
          <p:nvSpPr>
            <p:cNvPr id="4" name="同心圆 3"/>
            <p:cNvSpPr/>
            <p:nvPr/>
          </p:nvSpPr>
          <p:spPr>
            <a:xfrm>
              <a:off x="1810900" y="1238780"/>
              <a:ext cx="730461" cy="730461"/>
            </a:xfrm>
            <a:prstGeom prst="donut">
              <a:avLst>
                <a:gd name="adj" fmla="val 5024"/>
              </a:avLst>
            </a:prstGeom>
            <a:solidFill>
              <a:srgbClr val="D72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 rot="2377377">
              <a:off x="1860478" y="1191494"/>
              <a:ext cx="9543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3600" dirty="0">
                  <a:solidFill>
                    <a:srgbClr val="D72E35"/>
                  </a:solidFill>
                  <a:latin typeface="经典繁仿圆" panose="02010609000101010101" pitchFamily="49" charset="-122"/>
                  <a:ea typeface="经典繁仿圆" panose="02010609000101010101" pitchFamily="49" charset="-122"/>
                  <a:cs typeface="经典繁仿圆" panose="02010609000101010101" pitchFamily="49" charset="-122"/>
                </a:rPr>
                <a:t>贵</a:t>
              </a:r>
              <a:endParaRPr lang="zh-CN" altLang="en-US" sz="3600" dirty="0" smtClean="0">
                <a:solidFill>
                  <a:srgbClr val="D72E35"/>
                </a:solidFill>
                <a:latin typeface="经典繁仿圆" panose="02010609000101010101" pitchFamily="49" charset="-122"/>
                <a:ea typeface="经典繁仿圆" panose="02010609000101010101" pitchFamily="49" charset="-122"/>
                <a:cs typeface="经典繁仿圆" panose="02010609000101010101" pitchFamily="49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 rot="17104848">
            <a:off x="3635015" y="2539746"/>
            <a:ext cx="1003931" cy="923330"/>
            <a:chOff x="1810900" y="1191494"/>
            <a:chExt cx="1003931" cy="923330"/>
          </a:xfrm>
        </p:grpSpPr>
        <p:sp>
          <p:nvSpPr>
            <p:cNvPr id="92" name="同心圆 91"/>
            <p:cNvSpPr/>
            <p:nvPr/>
          </p:nvSpPr>
          <p:spPr>
            <a:xfrm>
              <a:off x="1810900" y="1238780"/>
              <a:ext cx="730461" cy="730461"/>
            </a:xfrm>
            <a:prstGeom prst="donut">
              <a:avLst>
                <a:gd name="adj" fmla="val 5024"/>
              </a:avLst>
            </a:prstGeom>
            <a:solidFill>
              <a:srgbClr val="D72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 rot="2377377">
              <a:off x="1860478" y="1191494"/>
              <a:ext cx="9543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3600" dirty="0">
                  <a:solidFill>
                    <a:srgbClr val="D72E35"/>
                  </a:solidFill>
                  <a:latin typeface="经典繁仿圆" panose="02010609000101010101" pitchFamily="49" charset="-122"/>
                  <a:ea typeface="经典繁仿圆" panose="02010609000101010101" pitchFamily="49" charset="-122"/>
                  <a:cs typeface="经典繁仿圆" panose="02010609000101010101" pitchFamily="49" charset="-122"/>
                </a:rPr>
                <a:t>贵</a:t>
              </a:r>
              <a:endParaRPr lang="zh-CN" altLang="en-US" sz="3600" dirty="0" smtClean="0">
                <a:solidFill>
                  <a:srgbClr val="D72E35"/>
                </a:solidFill>
                <a:latin typeface="经典繁仿圆" panose="02010609000101010101" pitchFamily="49" charset="-122"/>
                <a:ea typeface="经典繁仿圆" panose="02010609000101010101" pitchFamily="49" charset="-122"/>
                <a:cs typeface="经典繁仿圆" panose="02010609000101010101" pitchFamily="49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43A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第七问</a:t>
              </a:r>
              <a:endPara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43A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816468" y="3607837"/>
            <a:ext cx="4635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粉丝顾客哪里来？</a:t>
            </a:r>
            <a:endParaRPr lang="en-US" altLang="zh-CN" sz="4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02622" y="805261"/>
            <a:ext cx="718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打造</a:t>
            </a:r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个人品牌，让粉丝顾客自己跑过来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1190018" y="2609210"/>
            <a:ext cx="2304000" cy="2304000"/>
          </a:xfrm>
          <a:prstGeom prst="ellipse">
            <a:avLst/>
          </a:prstGeom>
          <a:solidFill>
            <a:srgbClr val="00B0F0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4944387" y="2609210"/>
            <a:ext cx="2304000" cy="2304000"/>
          </a:xfrm>
          <a:prstGeom prst="ellipse">
            <a:avLst/>
          </a:prstGeom>
          <a:solidFill>
            <a:srgbClr val="00B0F0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698756" y="2609210"/>
            <a:ext cx="2304000" cy="2304000"/>
          </a:xfrm>
          <a:prstGeom prst="ellipse">
            <a:avLst/>
          </a:prstGeom>
          <a:solidFill>
            <a:srgbClr val="00B0F0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 rot="16200000">
            <a:off x="4087865" y="3393562"/>
            <a:ext cx="222578" cy="879092"/>
            <a:chOff x="3958748" y="4369525"/>
            <a:chExt cx="298053" cy="1177195"/>
          </a:xfrm>
          <a:solidFill>
            <a:srgbClr val="00B0F0"/>
          </a:solidFill>
        </p:grpSpPr>
        <p:sp>
          <p:nvSpPr>
            <p:cNvPr id="91" name="等腰三角形 90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 rot="16200000">
            <a:off x="7898700" y="3393562"/>
            <a:ext cx="222578" cy="879092"/>
            <a:chOff x="3958748" y="4369525"/>
            <a:chExt cx="298053" cy="1177195"/>
          </a:xfrm>
          <a:solidFill>
            <a:srgbClr val="00B0F0"/>
          </a:solidFill>
        </p:grpSpPr>
        <p:sp>
          <p:nvSpPr>
            <p:cNvPr id="94" name="等腰三角形 93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矩形 95"/>
          <p:cNvSpPr/>
          <p:nvPr/>
        </p:nvSpPr>
        <p:spPr>
          <a:xfrm>
            <a:off x="1554747" y="345887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400" dirty="0" smtClean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定位</a:t>
            </a:r>
            <a:endParaRPr lang="zh-CN" altLang="en-US" sz="54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310520" y="345887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400" dirty="0" smtClean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学习</a:t>
            </a:r>
            <a:endParaRPr lang="zh-CN" altLang="en-US" sz="54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9009539" y="345887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400" dirty="0" smtClean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分享</a:t>
            </a:r>
            <a:endParaRPr lang="zh-CN" altLang="en-US" sz="54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0029" y="30118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根据兴趣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9001815" y="30118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用</a:t>
            </a:r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社交媒体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360238" y="30118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努力钻研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 rot="10800000" flipV="1">
            <a:off x="1012212" y="6000429"/>
            <a:ext cx="1018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zh-CN" altLang="en-US" dirty="0" smtClean="0"/>
              <a:t>称为某个领域的活跃达人，用内容做诱饵，发展粉丝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2673705" y="805261"/>
            <a:ext cx="683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小聪明</a:t>
            </a:r>
            <a:r>
              <a:rPr lang="en-US" altLang="zh-CN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+</a:t>
            </a:r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笨办法，把目标粉丝招揽来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986340" y="5626035"/>
            <a:ext cx="102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掌握</a:t>
            </a:r>
            <a:r>
              <a:rPr lang="zh-CN" altLang="en-US" sz="2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方法，粉丝很容易拥有</a:t>
            </a:r>
            <a:endParaRPr lang="zh-CN" altLang="en-US" sz="28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79222" y="2084452"/>
            <a:ext cx="2099788" cy="3007878"/>
            <a:chOff x="1179222" y="1777714"/>
            <a:chExt cx="2099788" cy="3371768"/>
          </a:xfrm>
        </p:grpSpPr>
        <p:sp>
          <p:nvSpPr>
            <p:cNvPr id="2" name="圆角矩形 1"/>
            <p:cNvSpPr/>
            <p:nvPr/>
          </p:nvSpPr>
          <p:spPr>
            <a:xfrm>
              <a:off x="1179222" y="1777714"/>
              <a:ext cx="2099788" cy="3371768"/>
            </a:xfrm>
            <a:prstGeom prst="roundRect">
              <a:avLst>
                <a:gd name="adj" fmla="val 801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1179222" y="4443316"/>
              <a:ext cx="2099788" cy="706166"/>
            </a:xfrm>
            <a:prstGeom prst="roundRect">
              <a:avLst>
                <a:gd name="adj" fmla="val 0"/>
              </a:avLst>
            </a:prstGeom>
            <a:solidFill>
              <a:srgbClr val="6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040228" y="2066121"/>
            <a:ext cx="2099788" cy="3026210"/>
            <a:chOff x="1179222" y="1757165"/>
            <a:chExt cx="2099788" cy="3392317"/>
          </a:xfrm>
        </p:grpSpPr>
        <p:sp>
          <p:nvSpPr>
            <p:cNvPr id="93" name="圆角矩形 92"/>
            <p:cNvSpPr/>
            <p:nvPr/>
          </p:nvSpPr>
          <p:spPr>
            <a:xfrm>
              <a:off x="1179222" y="1757165"/>
              <a:ext cx="2099788" cy="3392317"/>
            </a:xfrm>
            <a:prstGeom prst="roundRect">
              <a:avLst>
                <a:gd name="adj" fmla="val 801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1179222" y="4444150"/>
              <a:ext cx="2099788" cy="705332"/>
            </a:xfrm>
            <a:prstGeom prst="roundRect">
              <a:avLst>
                <a:gd name="adj" fmla="val 0"/>
              </a:avLst>
            </a:prstGeom>
            <a:solidFill>
              <a:srgbClr val="6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927516" y="2066121"/>
            <a:ext cx="2099788" cy="3026210"/>
            <a:chOff x="1179222" y="1596404"/>
            <a:chExt cx="2099788" cy="3553078"/>
          </a:xfrm>
        </p:grpSpPr>
        <p:sp>
          <p:nvSpPr>
            <p:cNvPr id="96" name="圆角矩形 95"/>
            <p:cNvSpPr/>
            <p:nvPr/>
          </p:nvSpPr>
          <p:spPr>
            <a:xfrm>
              <a:off x="1179222" y="1596404"/>
              <a:ext cx="2099788" cy="3553078"/>
            </a:xfrm>
            <a:prstGeom prst="roundRect">
              <a:avLst>
                <a:gd name="adj" fmla="val 801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1179222" y="4326416"/>
              <a:ext cx="2099788" cy="823066"/>
            </a:xfrm>
            <a:prstGeom prst="roundRect">
              <a:avLst>
                <a:gd name="adj" fmla="val 0"/>
              </a:avLst>
            </a:prstGeom>
            <a:solidFill>
              <a:srgbClr val="6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" b="98714" l="9524" r="97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2563"/>
          <a:stretch>
            <a:fillRect/>
          </a:stretch>
        </p:blipFill>
        <p:spPr>
          <a:xfrm>
            <a:off x="1397524" y="2688136"/>
            <a:ext cx="1688052" cy="16442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4158" y="211298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善用</a:t>
            </a:r>
            <a:r>
              <a:rPr lang="en-US" altLang="zh-CN" sz="28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Q</a:t>
            </a:r>
            <a:r>
              <a:rPr lang="zh-CN" altLang="en-US" sz="28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群</a:t>
            </a:r>
            <a:endParaRPr lang="en-US" altLang="zh-CN" sz="280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487604" y="21129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建立关系</a:t>
            </a:r>
            <a:endParaRPr lang="en-US" altLang="zh-CN" sz="280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52259" y="4448616"/>
            <a:ext cx="2195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群里发广告</a:t>
            </a:r>
            <a:r>
              <a:rPr lang="zh-CN" altLang="en-US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怕</a:t>
            </a:r>
            <a:r>
              <a:rPr lang="zh-CN" altLang="en-US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被踢？</a:t>
            </a:r>
            <a:endParaRPr lang="en-US" altLang="zh-CN" dirty="0" smtClean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  <a:p>
            <a:pPr algn="ctr"/>
            <a:r>
              <a:rPr lang="zh-CN" altLang="en-US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你不会私聊么？</a:t>
            </a:r>
            <a:endParaRPr lang="zh-CN" altLang="en-US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098636" y="4448617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先加私人号搞关系</a:t>
            </a:r>
            <a:endParaRPr lang="en-US" altLang="zh-CN" dirty="0" smtClean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  <a:p>
            <a:pPr algn="ctr"/>
            <a:r>
              <a:rPr lang="zh-CN" altLang="en-US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再推荐公众号卖产品</a:t>
            </a:r>
            <a:endParaRPr lang="zh-CN" altLang="en-US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172820" y="21129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社交媒体</a:t>
            </a:r>
            <a:endParaRPr lang="en-US" altLang="zh-CN" sz="280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874277" y="4421222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把握粉丝聚集的平台</a:t>
            </a:r>
            <a:endParaRPr lang="en-US" altLang="zh-CN" dirty="0" smtClean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  <a:p>
            <a:pPr algn="ctr"/>
            <a:r>
              <a:rPr lang="zh-CN" altLang="en-US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那里大有可为</a:t>
            </a:r>
            <a:endParaRPr lang="en-US" altLang="zh-CN" dirty="0" smtClean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1"/>
          <a:stretch>
            <a:fillRect/>
          </a:stretch>
        </p:blipFill>
        <p:spPr>
          <a:xfrm>
            <a:off x="9197241" y="2833162"/>
            <a:ext cx="1618834" cy="12772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417" y1="43229" x2="46944" y2="50208"/>
                        <a14:foregroundMark x1="55278" y1="43542" x2="50694" y2="48854"/>
                        <a14:backgroundMark x1="45417" y1="53646" x2="49583" y2="52812"/>
                        <a14:backgroundMark x1="56667" y1="53438" x2="58750" y2="52500"/>
                        <a14:backgroundMark x1="56528" y1="53333" x2="59306" y2="52083"/>
                        <a14:backgroundMark x1="41528" y1="50313" x2="43056" y2="50208"/>
                        <a14:backgroundMark x1="58889" y1="48125" x2="58889" y2="47604"/>
                        <a14:backgroundMark x1="58056" y1="50625" x2="58750" y2="51771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61" t="31670" r="38154" b="44719"/>
          <a:stretch>
            <a:fillRect/>
          </a:stretch>
        </p:blipFill>
        <p:spPr>
          <a:xfrm>
            <a:off x="5368995" y="2666216"/>
            <a:ext cx="1359166" cy="1698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solidFill>
                    <a:prstClr val="black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第八问</a:t>
              </a:r>
              <a:endParaRPr lang="zh-CN" altLang="en-US" sz="4000" dirty="0">
                <a:solidFill>
                  <a:prstClr val="black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25F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25F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5F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2938277" y="3607837"/>
            <a:ext cx="63916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  卖什么才能赚钱？</a:t>
            </a:r>
            <a:endParaRPr lang="en-US" altLang="zh-CN" sz="4400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02622" y="805261"/>
            <a:ext cx="718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卖好的东西</a:t>
            </a:r>
            <a:endParaRPr lang="zh-CN" altLang="en-US" sz="3200" dirty="0">
              <a:solidFill>
                <a:prstClr val="black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1006640" y="1817681"/>
            <a:ext cx="4328624" cy="3844931"/>
            <a:chOff x="1006640" y="1741481"/>
            <a:chExt cx="4328624" cy="3844931"/>
          </a:xfrm>
        </p:grpSpPr>
        <p:sp>
          <p:nvSpPr>
            <p:cNvPr id="93" name="椭圆 92"/>
            <p:cNvSpPr/>
            <p:nvPr/>
          </p:nvSpPr>
          <p:spPr>
            <a:xfrm>
              <a:off x="1389845" y="1741481"/>
              <a:ext cx="3576174" cy="35761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413974" y="4869065"/>
              <a:ext cx="717347" cy="7173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4721119" y="1741481"/>
              <a:ext cx="614145" cy="6141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1006640" y="5119167"/>
              <a:ext cx="244382" cy="2443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987645" y="5865294"/>
            <a:ext cx="102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开微店，不是做一锤子买卖</a:t>
            </a:r>
            <a:endParaRPr lang="zh-CN" altLang="en-US" sz="28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87" name="Picture 8" descr="http://img04.taobaocdn.com/imgextra/i4/640460835/TB2yu7wXVXXXXatXXXXXXXXXXXX-640460835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096" b="98520" l="10000" r="90000">
                        <a14:foregroundMark x1="48586" y1="12382" x2="52323" y2="21669"/>
                        <a14:foregroundMark x1="43939" y1="22746" x2="42525" y2="27591"/>
                        <a14:foregroundMark x1="31616" y1="42799" x2="30303" y2="50471"/>
                        <a14:foregroundMark x1="32727" y1="37416" x2="31717" y2="41050"/>
                        <a14:foregroundMark x1="30707" y1="69717" x2="30808" y2="77389"/>
                        <a14:foregroundMark x1="63030" y1="83042" x2="61616" y2="89098"/>
                        <a14:foregroundMark x1="61515" y1="82773" x2="61212" y2="93540"/>
                        <a14:foregroundMark x1="61212" y1="94347" x2="61010" y2="96366"/>
                        <a14:foregroundMark x1="60505" y1="83715" x2="60505" y2="84791"/>
                        <a14:foregroundMark x1="58081" y1="84926" x2="58384" y2="86541"/>
                        <a14:foregroundMark x1="33535" y1="94347" x2="58182" y2="95559"/>
                        <a14:foregroundMark x1="38182" y1="97577" x2="33535" y2="97577"/>
                        <a14:foregroundMark x1="43434" y1="21265" x2="43333" y2="19381"/>
                        <a14:foregroundMark x1="42929" y1="22746" x2="42626" y2="24361"/>
                        <a14:foregroundMark x1="46768" y1="11306" x2="46465" y2="16824"/>
                        <a14:foregroundMark x1="50000" y1="10498" x2="52424" y2="6191"/>
                        <a14:foregroundMark x1="52929" y1="6191" x2="54242" y2="7402"/>
                        <a14:foregroundMark x1="54545" y1="7672" x2="55657" y2="9825"/>
                        <a14:foregroundMark x1="31717" y1="40646" x2="31313" y2="42934"/>
                        <a14:foregroundMark x1="30101" y1="51279" x2="29697" y2="55989"/>
                        <a14:foregroundMark x1="29394" y1="57604" x2="29192" y2="62046"/>
                        <a14:foregroundMark x1="29293" y1="63661" x2="28889" y2="66487"/>
                        <a14:foregroundMark x1="29091" y1="64603" x2="29293" y2="60969"/>
                        <a14:foregroundMark x1="35455" y1="34590" x2="38081" y2="33647"/>
                        <a14:foregroundMark x1="35253" y1="34186" x2="38283" y2="33109"/>
                        <a14:backgroundMark x1="42828" y1="22476" x2="42323" y2="2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7" t="2589" r="16070" b="3903"/>
          <a:stretch>
            <a:fillRect/>
          </a:stretch>
        </p:blipFill>
        <p:spPr bwMode="auto">
          <a:xfrm>
            <a:off x="1885767" y="1089141"/>
            <a:ext cx="3381550" cy="38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矩形 87"/>
          <p:cNvSpPr/>
          <p:nvPr/>
        </p:nvSpPr>
        <p:spPr>
          <a:xfrm>
            <a:off x="7545110" y="2271620"/>
            <a:ext cx="2416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1.</a:t>
            </a:r>
            <a:r>
              <a:rPr lang="zh-CN" altLang="en-US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正品保障</a:t>
            </a:r>
            <a:endParaRPr lang="zh-CN" altLang="en-US" sz="3600" dirty="0">
              <a:solidFill>
                <a:srgbClr val="00B05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545110" y="3303330"/>
            <a:ext cx="2416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2.</a:t>
            </a:r>
            <a:r>
              <a:rPr lang="zh-CN" altLang="en-US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货源稳定</a:t>
            </a:r>
            <a:endParaRPr lang="zh-CN" altLang="en-US" sz="3600" dirty="0">
              <a:solidFill>
                <a:srgbClr val="00B05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545110" y="4335039"/>
            <a:ext cx="2416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3.</a:t>
            </a:r>
            <a:r>
              <a:rPr lang="zh-CN" altLang="en-US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价格实惠</a:t>
            </a:r>
            <a:endParaRPr lang="zh-CN" altLang="en-US" sz="3600" dirty="0">
              <a:solidFill>
                <a:srgbClr val="00B05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2673705" y="805261"/>
            <a:ext cx="683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卖真正适合的东西</a:t>
            </a:r>
            <a:endParaRPr lang="zh-CN" altLang="en-US" sz="3200" dirty="0">
              <a:solidFill>
                <a:prstClr val="black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986340" y="5626035"/>
            <a:ext cx="102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内容→用户</a:t>
            </a:r>
            <a:r>
              <a:rPr lang="zh-CN" altLang="en-US" sz="28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→</a:t>
            </a:r>
            <a:r>
              <a:rPr lang="zh-CN" altLang="en-US" sz="28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关系</a:t>
            </a:r>
            <a:r>
              <a:rPr lang="zh-CN" altLang="en-US" sz="28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→</a:t>
            </a:r>
            <a:r>
              <a:rPr lang="zh-CN" altLang="en-US" sz="28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成交，这就是微店</a:t>
            </a:r>
            <a:endParaRPr lang="zh-CN" altLang="en-US" sz="2800" dirty="0">
              <a:solidFill>
                <a:prstClr val="black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086175" y="1729189"/>
            <a:ext cx="4433886" cy="3848991"/>
            <a:chOff x="1160536" y="1741481"/>
            <a:chExt cx="4433886" cy="3848991"/>
          </a:xfrm>
        </p:grpSpPr>
        <p:sp>
          <p:nvSpPr>
            <p:cNvPr id="2" name="椭圆 1"/>
            <p:cNvSpPr/>
            <p:nvPr/>
          </p:nvSpPr>
          <p:spPr>
            <a:xfrm>
              <a:off x="1389845" y="1741481"/>
              <a:ext cx="3576174" cy="35761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1160536" y="4873125"/>
              <a:ext cx="717347" cy="7173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4721119" y="1741481"/>
              <a:ext cx="614145" cy="6141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5350040" y="2184789"/>
              <a:ext cx="244382" cy="2443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 descr="http://img11.360buyimg.com/n0/g12/M00/0B/05/rBEQYFGkYRsIAAAAAAM5p3QKIZwAACLgwE432oAAzm_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22" y="1486730"/>
            <a:ext cx="3440982" cy="34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矩形 93"/>
          <p:cNvSpPr/>
          <p:nvPr/>
        </p:nvSpPr>
        <p:spPr>
          <a:xfrm>
            <a:off x="2213037" y="2001462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1.</a:t>
            </a:r>
            <a:r>
              <a:rPr lang="zh-CN" altLang="en-US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粉丝需要</a:t>
            </a:r>
            <a:endParaRPr lang="zh-CN" altLang="en-US" sz="3600" dirty="0">
              <a:solidFill>
                <a:srgbClr val="00B05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213037" y="3033172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2.</a:t>
            </a:r>
            <a:r>
              <a:rPr lang="zh-CN" altLang="en-US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自己熟悉</a:t>
            </a:r>
            <a:endParaRPr lang="zh-CN" altLang="en-US" sz="3600" dirty="0">
              <a:solidFill>
                <a:srgbClr val="00B05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213037" y="4064881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3.</a:t>
            </a:r>
            <a:r>
              <a:rPr lang="zh-CN" altLang="en-US" sz="3600" dirty="0" smtClean="0">
                <a:solidFill>
                  <a:srgbClr val="00B05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符合定位</a:t>
            </a:r>
            <a:endParaRPr lang="zh-CN" altLang="en-US" sz="3600" dirty="0">
              <a:solidFill>
                <a:srgbClr val="00B05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5117"/>
            <a:ext cx="12192000" cy="171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0" y="5136791"/>
            <a:ext cx="12192000" cy="1717200"/>
          </a:xfrm>
          <a:prstGeom prst="rect">
            <a:avLst/>
          </a:pr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 flipV="1">
            <a:off x="0" y="1715675"/>
            <a:ext cx="12192000" cy="3427758"/>
            <a:chOff x="0" y="1715675"/>
            <a:chExt cx="12192000" cy="3427758"/>
          </a:xfrm>
        </p:grpSpPr>
        <p:sp>
          <p:nvSpPr>
            <p:cNvPr id="69" name="矩形 68"/>
            <p:cNvSpPr/>
            <p:nvPr/>
          </p:nvSpPr>
          <p:spPr>
            <a:xfrm>
              <a:off x="0" y="3426233"/>
              <a:ext cx="12192000" cy="171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0" y="1715675"/>
              <a:ext cx="12192000" cy="1717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7" name="任意多边形 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14" name="任意多边形 1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17" name="任意多边形 1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20" name="任意多边形 1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23" name="任意多边形 2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26" name="任意多边形 2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29" name="任意多边形 2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32" name="任意多边形 3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35" name="任意多边形 3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任意多边形 3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57" name="任意多边形 5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任意多边形 5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61" name="任意多边形 6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任意多边形 6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1815013" y="612614"/>
            <a:ext cx="8562744" cy="6211834"/>
            <a:chOff x="1815013" y="612614"/>
            <a:chExt cx="8562744" cy="6211834"/>
          </a:xfrm>
        </p:grpSpPr>
        <p:grpSp>
          <p:nvGrpSpPr>
            <p:cNvPr id="2" name="组合 1"/>
            <p:cNvGrpSpPr/>
            <p:nvPr/>
          </p:nvGrpSpPr>
          <p:grpSpPr>
            <a:xfrm>
              <a:off x="1815013" y="1740923"/>
              <a:ext cx="8562744" cy="5083525"/>
              <a:chOff x="2055338" y="1883599"/>
              <a:chExt cx="8082094" cy="4798173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5338" y="1883599"/>
                <a:ext cx="8082094" cy="4798173"/>
              </a:xfrm>
              <a:prstGeom prst="rect">
                <a:avLst/>
              </a:prstGeom>
            </p:spPr>
          </p:pic>
          <p:pic>
            <p:nvPicPr>
              <p:cNvPr id="4" name="Picture 2" descr="http://img03.mifile.cn/webfile/images/hd/2014072201/index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7" r="43197" b="1085"/>
              <a:stretch>
                <a:fillRect/>
              </a:stretch>
            </p:blipFill>
            <p:spPr bwMode="auto">
              <a:xfrm>
                <a:off x="3064231" y="2209120"/>
                <a:ext cx="6103414" cy="38223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矩形 4"/>
            <p:cNvSpPr/>
            <p:nvPr/>
          </p:nvSpPr>
          <p:spPr>
            <a:xfrm>
              <a:off x="2874570" y="612614"/>
              <a:ext cx="64262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顺势而为</a:t>
              </a:r>
              <a:r>
                <a:rPr lang="zh-CN" altLang="en-US" sz="5400" dirty="0" smtClean="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，大有可为！</a:t>
              </a:r>
              <a:endParaRPr lang="en-US" altLang="zh-CN" sz="5400" dirty="0">
                <a:solidFill>
                  <a:schemeClr val="bg1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9833" l="493" r="99261">
                        <a14:foregroundMark x1="21675" y1="22167" x2="26601" y2="61333"/>
                        <a14:foregroundMark x1="58374" y1="22167" x2="63300" y2="74333"/>
                        <a14:foregroundMark x1="94828" y1="9667" x2="94828" y2="89667"/>
                        <a14:foregroundMark x1="6897" y1="3500" x2="94828" y2="8167"/>
                        <a14:foregroundMark x1="6158" y1="4667" x2="6897" y2="90667"/>
                        <a14:foregroundMark x1="5911" y1="74500" x2="6897" y2="96000"/>
                        <a14:foregroundMark x1="13547" y1="94333" x2="93350" y2="89667"/>
                        <a14:foregroundMark x1="38424" y1="82667" x2="89901" y2="65667"/>
                        <a14:foregroundMark x1="75862" y1="82833" x2="43596" y2="12500"/>
                        <a14:foregroundMark x1="52217" y1="13000" x2="92365" y2="18333"/>
                        <a14:foregroundMark x1="89409" y1="13000" x2="84729" y2="29000"/>
                        <a14:foregroundMark x1="75616" y1="15667" x2="41626" y2="24167"/>
                        <a14:foregroundMark x1="58128" y1="28500" x2="14039" y2="10500"/>
                        <a14:foregroundMark x1="29803" y1="14333" x2="51232" y2="21000"/>
                        <a14:foregroundMark x1="77586" y1="10667" x2="66502" y2="76167"/>
                        <a14:foregroundMark x1="81527" y1="48833" x2="29803" y2="79167"/>
                        <a14:foregroundMark x1="67488" y1="45500" x2="9852" y2="82667"/>
                        <a14:foregroundMark x1="18966" y1="87833" x2="87438" y2="87667"/>
                        <a14:foregroundMark x1="44828" y1="83333" x2="92857" y2="88833"/>
                        <a14:foregroundMark x1="17241" y1="27333" x2="51232" y2="41833"/>
                        <a14:foregroundMark x1="21921" y1="43833" x2="57389" y2="26833"/>
                        <a14:foregroundMark x1="14532" y1="11333" x2="58621" y2="16833"/>
                        <a14:foregroundMark x1="52217" y1="14167" x2="12562" y2="22000"/>
                        <a14:foregroundMark x1="16749" y1="9833" x2="19212" y2="48167"/>
                        <a14:foregroundMark x1="15764" y1="8667" x2="58128" y2="16000"/>
                        <a14:foregroundMark x1="3941" y1="14167" x2="4680" y2="94500"/>
                        <a14:foregroundMark x1="3941" y1="11000" x2="4433" y2="3667"/>
                        <a14:foregroundMark x1="3448" y1="35500" x2="2956" y2="54500"/>
                        <a14:foregroundMark x1="3202" y1="11833" x2="2709" y2="94000"/>
                        <a14:backgroundMark x1="24138" y1="1000" x2="95320" y2="5500"/>
                        <a14:backgroundMark x1="96552" y1="4167" x2="98768" y2="94333"/>
                        <a14:backgroundMark x1="1970" y1="2333" x2="1724" y2="98333"/>
                        <a14:backgroundMark x1="96798" y1="97667" x2="34483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87" y="2305246"/>
            <a:ext cx="2479172" cy="36638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82" b="100000" l="9537" r="89646">
                        <a14:foregroundMark x1="51499" y1="4909" x2="60490" y2="3818"/>
                        <a14:foregroundMark x1="50136" y1="6182" x2="51499" y2="4727"/>
                        <a14:foregroundMark x1="75204" y1="68909" x2="76567" y2="77455"/>
                        <a14:foregroundMark x1="76294" y1="10182" x2="76294" y2="10182"/>
                        <a14:foregroundMark x1="75204" y1="11273" x2="75204" y2="11273"/>
                        <a14:foregroundMark x1="76839" y1="11818" x2="76839" y2="11818"/>
                        <a14:foregroundMark x1="77384" y1="12364" x2="77384" y2="12364"/>
                        <a14:foregroundMark x1="77384" y1="11818" x2="77384" y2="11818"/>
                        <a14:foregroundMark x1="76567" y1="9455" x2="76567" y2="9455"/>
                        <a14:foregroundMark x1="75477" y1="8000" x2="75477" y2="8000"/>
                        <a14:foregroundMark x1="74659" y1="63091" x2="76022" y2="72182"/>
                        <a14:foregroundMark x1="75204" y1="62545" x2="75749" y2="68727"/>
                        <a14:foregroundMark x1="75749" y1="65455" x2="76567" y2="70364"/>
                        <a14:foregroundMark x1="76294" y1="70000" x2="76567" y2="75818"/>
                        <a14:foregroundMark x1="77384" y1="12909" x2="77929" y2="14182"/>
                        <a14:backgroundMark x1="77657" y1="11455" x2="77657" y2="11455"/>
                        <a14:backgroundMark x1="75749" y1="64182" x2="77657" y2="71455"/>
                        <a14:backgroundMark x1="76839" y1="68727" x2="77657" y2="74000"/>
                        <a14:backgroundMark x1="77112" y1="72182" x2="77384" y2="75273"/>
                        <a14:backgroundMark x1="78747" y1="88909" x2="78747" y2="93091"/>
                        <a14:backgroundMark x1="78202" y1="15273" x2="77929" y2="11818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>
            <a:fillRect/>
          </a:stretch>
        </p:blipFill>
        <p:spPr>
          <a:xfrm>
            <a:off x="-923238" y="17757"/>
            <a:ext cx="4736137" cy="6730300"/>
          </a:xfrm>
          <a:custGeom>
            <a:avLst/>
            <a:gdLst>
              <a:gd name="connsiteX0" fmla="*/ 3450254 w 4705350"/>
              <a:gd name="connsiteY0" fmla="*/ 43330 h 6686550"/>
              <a:gd name="connsiteX1" fmla="*/ 3606537 w 4705350"/>
              <a:gd name="connsiteY1" fmla="*/ 304523 h 6686550"/>
              <a:gd name="connsiteX2" fmla="*/ 3622574 w 4705350"/>
              <a:gd name="connsiteY2" fmla="*/ 348282 h 6686550"/>
              <a:gd name="connsiteX3" fmla="*/ 3643449 w 4705350"/>
              <a:gd name="connsiteY3" fmla="*/ 434246 h 6686550"/>
              <a:gd name="connsiteX4" fmla="*/ 3635019 w 4705350"/>
              <a:gd name="connsiteY4" fmla="*/ 1008590 h 6686550"/>
              <a:gd name="connsiteX5" fmla="*/ 3210871 w 4705350"/>
              <a:gd name="connsiteY5" fmla="*/ 1764232 h 6686550"/>
              <a:gd name="connsiteX6" fmla="*/ 3527882 w 4705350"/>
              <a:gd name="connsiteY6" fmla="*/ 1685389 h 6686550"/>
              <a:gd name="connsiteX7" fmla="*/ 3532610 w 4705350"/>
              <a:gd name="connsiteY7" fmla="*/ 1681327 h 6686550"/>
              <a:gd name="connsiteX8" fmla="*/ 3556473 w 4705350"/>
              <a:gd name="connsiteY8" fmla="*/ 1677559 h 6686550"/>
              <a:gd name="connsiteX9" fmla="*/ 3977304 w 4705350"/>
              <a:gd name="connsiteY9" fmla="*/ 868830 h 6686550"/>
              <a:gd name="connsiteX10" fmla="*/ 3450254 w 4705350"/>
              <a:gd name="connsiteY10" fmla="*/ 43330 h 6686550"/>
              <a:gd name="connsiteX11" fmla="*/ 0 w 4705350"/>
              <a:gd name="connsiteY11" fmla="*/ 0 h 6686550"/>
              <a:gd name="connsiteX12" fmla="*/ 4705350 w 4705350"/>
              <a:gd name="connsiteY12" fmla="*/ 0 h 6686550"/>
              <a:gd name="connsiteX13" fmla="*/ 4705350 w 4705350"/>
              <a:gd name="connsiteY13" fmla="*/ 6686550 h 6686550"/>
              <a:gd name="connsiteX14" fmla="*/ 0 w 4705350"/>
              <a:gd name="connsiteY14" fmla="*/ 6686550 h 66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5350" h="6686550">
                <a:moveTo>
                  <a:pt x="3450254" y="43330"/>
                </a:moveTo>
                <a:cubicBezTo>
                  <a:pt x="3512464" y="116408"/>
                  <a:pt x="3565075" y="205090"/>
                  <a:pt x="3606537" y="304523"/>
                </a:cubicBezTo>
                <a:lnTo>
                  <a:pt x="3622574" y="348282"/>
                </a:lnTo>
                <a:lnTo>
                  <a:pt x="3643449" y="434246"/>
                </a:lnTo>
                <a:cubicBezTo>
                  <a:pt x="3677815" y="610480"/>
                  <a:pt x="3675841" y="809743"/>
                  <a:pt x="3635019" y="1008590"/>
                </a:cubicBezTo>
                <a:cubicBezTo>
                  <a:pt x="3569705" y="1326745"/>
                  <a:pt x="3412564" y="1606700"/>
                  <a:pt x="3210871" y="1764232"/>
                </a:cubicBezTo>
                <a:cubicBezTo>
                  <a:pt x="3317797" y="1786183"/>
                  <a:pt x="3427583" y="1755663"/>
                  <a:pt x="3527882" y="1685389"/>
                </a:cubicBezTo>
                <a:lnTo>
                  <a:pt x="3532610" y="1681327"/>
                </a:lnTo>
                <a:lnTo>
                  <a:pt x="3556473" y="1677559"/>
                </a:lnTo>
                <a:cubicBezTo>
                  <a:pt x="3796641" y="1600584"/>
                  <a:pt x="3977304" y="1267752"/>
                  <a:pt x="3977304" y="868830"/>
                </a:cubicBezTo>
                <a:cubicBezTo>
                  <a:pt x="3977304" y="412919"/>
                  <a:pt x="3741336" y="43330"/>
                  <a:pt x="3450254" y="43330"/>
                </a:cubicBezTo>
                <a:close/>
                <a:moveTo>
                  <a:pt x="0" y="0"/>
                </a:moveTo>
                <a:lnTo>
                  <a:pt x="4705350" y="0"/>
                </a:lnTo>
                <a:lnTo>
                  <a:pt x="4705350" y="6686550"/>
                </a:lnTo>
                <a:lnTo>
                  <a:pt x="0" y="668655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3816904" y="1893299"/>
            <a:ext cx="780878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个“经商经验不足，连淘宝店都不会开”的文化人，“没有花一分钱推广费”，做到了日进</a:t>
            </a:r>
            <a:r>
              <a:rPr lang="en-US" altLang="zh-CN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万</a:t>
            </a:r>
            <a:r>
              <a:rPr lang="en-US" altLang="zh-CN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，这件事让哈爸自己都觉得不可思议！哈爸的文字通俗易懂，读起来就像开个微店一样简单！哈爸的“干货”也很接地气，配合自身鲜活的案例，可以让新手少走很多弯路。</a:t>
            </a:r>
            <a:endParaRPr lang="en-US" altLang="zh-CN" sz="23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3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在移动互联网时代，电商的玩法变了，你还没跟上么？</a:t>
            </a:r>
            <a:endParaRPr lang="en-US" altLang="zh-CN" sz="23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7350" y="5538554"/>
            <a:ext cx="538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17FB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dirty="0" smtClean="0">
                <a:solidFill>
                  <a:srgbClr val="017FB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口袋购物创始人、</a:t>
            </a:r>
            <a:r>
              <a:rPr lang="en-US" altLang="zh-CN" sz="2800" dirty="0" smtClean="0">
                <a:solidFill>
                  <a:srgbClr val="017FB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CEO</a:t>
            </a:r>
            <a:r>
              <a:rPr lang="zh-CN" altLang="en-US" sz="2800" dirty="0" smtClean="0">
                <a:solidFill>
                  <a:srgbClr val="017FB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王珂</a:t>
            </a:r>
            <a:endParaRPr lang="zh-CN" altLang="en-US" sz="28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42164" y="359982"/>
            <a:ext cx="3270736" cy="1707403"/>
            <a:chOff x="-225692" y="216037"/>
            <a:chExt cx="3270736" cy="1707403"/>
          </a:xfrm>
        </p:grpSpPr>
        <p:sp>
          <p:nvSpPr>
            <p:cNvPr id="7" name="文本框 6"/>
            <p:cNvSpPr txBox="1"/>
            <p:nvPr/>
          </p:nvSpPr>
          <p:spPr>
            <a:xfrm>
              <a:off x="1831914" y="216037"/>
              <a:ext cx="12131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 smtClean="0">
                  <a:solidFill>
                    <a:schemeClr val="bg1">
                      <a:lumMod val="75000"/>
                    </a:scheme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语</a:t>
              </a:r>
              <a:endParaRPr lang="zh-CN" altLang="en-US" sz="7200" dirty="0">
                <a:solidFill>
                  <a:schemeClr val="bg1">
                    <a:lumMod val="75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225692" y="323966"/>
              <a:ext cx="137730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600" dirty="0">
                  <a:solidFill>
                    <a:prstClr val="white">
                      <a:lumMod val="7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推</a:t>
              </a:r>
              <a:endParaRPr lang="zh-CN" altLang="en-US" sz="4400" dirty="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48831" y="1000110"/>
              <a:ext cx="83388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>
                  <a:solidFill>
                    <a:prstClr val="white">
                      <a:lumMod val="7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荐</a:t>
              </a:r>
              <a:endParaRPr lang="zh-CN" altLang="en-US" sz="2000" dirty="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16786" t="48369" r="15515" b="50478"/>
          <a:stretch>
            <a:fillRect/>
          </a:stretch>
        </p:blipFill>
        <p:spPr>
          <a:xfrm>
            <a:off x="0" y="6655866"/>
            <a:ext cx="12192000" cy="216648"/>
          </a:xfrm>
          <a:custGeom>
            <a:avLst/>
            <a:gdLst>
              <a:gd name="connsiteX0" fmla="*/ 0 w 12192000"/>
              <a:gd name="connsiteY0" fmla="*/ 0 h 216648"/>
              <a:gd name="connsiteX1" fmla="*/ 12192000 w 12192000"/>
              <a:gd name="connsiteY1" fmla="*/ 0 h 216648"/>
              <a:gd name="connsiteX2" fmla="*/ 12192000 w 12192000"/>
              <a:gd name="connsiteY2" fmla="*/ 216648 h 216648"/>
              <a:gd name="connsiteX3" fmla="*/ 0 w 12192000"/>
              <a:gd name="connsiteY3" fmla="*/ 216648 h 21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6648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4504239" y="186209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一</a:t>
            </a:r>
            <a:endParaRPr lang="zh-CN" altLang="en-US" sz="36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16786" t="48369" r="15515" b="50478"/>
          <a:stretch>
            <a:fillRect/>
          </a:stretch>
        </p:blipFill>
        <p:spPr>
          <a:xfrm>
            <a:off x="0" y="-27962"/>
            <a:ext cx="12192000" cy="45719"/>
          </a:xfrm>
          <a:custGeom>
            <a:avLst/>
            <a:gdLst>
              <a:gd name="connsiteX0" fmla="*/ 0 w 12192000"/>
              <a:gd name="connsiteY0" fmla="*/ 0 h 216648"/>
              <a:gd name="connsiteX1" fmla="*/ 12192000 w 12192000"/>
              <a:gd name="connsiteY1" fmla="*/ 0 h 216648"/>
              <a:gd name="connsiteX2" fmla="*/ 12192000 w 12192000"/>
              <a:gd name="connsiteY2" fmla="*/ 216648 h 216648"/>
              <a:gd name="connsiteX3" fmla="*/ 0 w 12192000"/>
              <a:gd name="connsiteY3" fmla="*/ 216648 h 21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6648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16786" t="48369" r="80167" b="50312"/>
          <a:stretch>
            <a:fillRect/>
          </a:stretch>
        </p:blipFill>
        <p:spPr>
          <a:xfrm>
            <a:off x="-274320" y="6655866"/>
            <a:ext cx="548640" cy="247854"/>
          </a:xfrm>
          <a:custGeom>
            <a:avLst/>
            <a:gdLst>
              <a:gd name="connsiteX0" fmla="*/ 0 w 12192000"/>
              <a:gd name="connsiteY0" fmla="*/ 0 h 216648"/>
              <a:gd name="connsiteX1" fmla="*/ 12192000 w 12192000"/>
              <a:gd name="connsiteY1" fmla="*/ 0 h 216648"/>
              <a:gd name="connsiteX2" fmla="*/ 12192000 w 12192000"/>
              <a:gd name="connsiteY2" fmla="*/ 216648 h 216648"/>
              <a:gd name="connsiteX3" fmla="*/ 0 w 12192000"/>
              <a:gd name="connsiteY3" fmla="*/ 216648 h 21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6648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E88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第一问</a:t>
              </a:r>
              <a:endPara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9101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E88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150142" y="3511415"/>
            <a:ext cx="6388358" cy="114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微店</a:t>
            </a:r>
            <a:r>
              <a:rPr lang="zh-CN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就是朋友圈代购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么</a:t>
            </a:r>
            <a:r>
              <a:rPr lang="zh-CN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？</a:t>
            </a:r>
            <a:endParaRPr lang="en-US" altLang="zh-CN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C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319720" y="1858291"/>
            <a:ext cx="1817456" cy="1668686"/>
            <a:chOff x="1737500" y="1647855"/>
            <a:chExt cx="1817456" cy="1668686"/>
          </a:xfrm>
          <a:effectLst>
            <a:outerShdw blurRad="152400" sx="101000" sy="101000" algn="ctr" rotWithShape="0">
              <a:prstClr val="black">
                <a:alpha val="30000"/>
              </a:prstClr>
            </a:outerShdw>
          </a:effectLst>
        </p:grpSpPr>
        <p:sp>
          <p:nvSpPr>
            <p:cNvPr id="88" name="矩形 87"/>
            <p:cNvSpPr/>
            <p:nvPr/>
          </p:nvSpPr>
          <p:spPr>
            <a:xfrm>
              <a:off x="1737500" y="1647855"/>
              <a:ext cx="1668686" cy="166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等腰三角形 88"/>
            <p:cNvSpPr/>
            <p:nvPr/>
          </p:nvSpPr>
          <p:spPr>
            <a:xfrm rot="5400000">
              <a:off x="3390349" y="2405991"/>
              <a:ext cx="176800" cy="1524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矩形 91"/>
          <p:cNvSpPr/>
          <p:nvPr/>
        </p:nvSpPr>
        <p:spPr>
          <a:xfrm>
            <a:off x="1318996" y="1858291"/>
            <a:ext cx="68479" cy="1668686"/>
          </a:xfrm>
          <a:prstGeom prst="rect">
            <a:avLst/>
          </a:prstGeom>
          <a:solidFill>
            <a:srgbClr val="D8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5278" r="6524" b="5827"/>
          <a:stretch>
            <a:fillRect/>
          </a:stretch>
        </p:blipFill>
        <p:spPr>
          <a:xfrm>
            <a:off x="1639414" y="1985167"/>
            <a:ext cx="1073584" cy="1073584"/>
          </a:xfrm>
          <a:custGeom>
            <a:avLst/>
            <a:gdLst>
              <a:gd name="connsiteX0" fmla="*/ 536792 w 1073584"/>
              <a:gd name="connsiteY0" fmla="*/ 323741 h 1073584"/>
              <a:gd name="connsiteX1" fmla="*/ 323741 w 1073584"/>
              <a:gd name="connsiteY1" fmla="*/ 536792 h 1073584"/>
              <a:gd name="connsiteX2" fmla="*/ 536792 w 1073584"/>
              <a:gd name="connsiteY2" fmla="*/ 749843 h 1073584"/>
              <a:gd name="connsiteX3" fmla="*/ 749843 w 1073584"/>
              <a:gd name="connsiteY3" fmla="*/ 536792 h 1073584"/>
              <a:gd name="connsiteX4" fmla="*/ 536792 w 1073584"/>
              <a:gd name="connsiteY4" fmla="*/ 323741 h 1073584"/>
              <a:gd name="connsiteX5" fmla="*/ 536792 w 1073584"/>
              <a:gd name="connsiteY5" fmla="*/ 0 h 1073584"/>
              <a:gd name="connsiteX6" fmla="*/ 1073584 w 1073584"/>
              <a:gd name="connsiteY6" fmla="*/ 536792 h 1073584"/>
              <a:gd name="connsiteX7" fmla="*/ 536792 w 1073584"/>
              <a:gd name="connsiteY7" fmla="*/ 1073584 h 1073584"/>
              <a:gd name="connsiteX8" fmla="*/ 0 w 1073584"/>
              <a:gd name="connsiteY8" fmla="*/ 536792 h 1073584"/>
              <a:gd name="connsiteX9" fmla="*/ 536792 w 1073584"/>
              <a:gd name="connsiteY9" fmla="*/ 0 h 107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584" h="1073584">
                <a:moveTo>
                  <a:pt x="536792" y="323741"/>
                </a:moveTo>
                <a:cubicBezTo>
                  <a:pt x="419127" y="323741"/>
                  <a:pt x="323741" y="419127"/>
                  <a:pt x="323741" y="536792"/>
                </a:cubicBezTo>
                <a:cubicBezTo>
                  <a:pt x="323741" y="654457"/>
                  <a:pt x="419127" y="749843"/>
                  <a:pt x="536792" y="749843"/>
                </a:cubicBezTo>
                <a:cubicBezTo>
                  <a:pt x="654457" y="749843"/>
                  <a:pt x="749843" y="654457"/>
                  <a:pt x="749843" y="536792"/>
                </a:cubicBezTo>
                <a:cubicBezTo>
                  <a:pt x="749843" y="419127"/>
                  <a:pt x="654457" y="323741"/>
                  <a:pt x="536792" y="323741"/>
                </a:cubicBezTo>
                <a:close/>
                <a:moveTo>
                  <a:pt x="536792" y="0"/>
                </a:moveTo>
                <a:cubicBezTo>
                  <a:pt x="833254" y="0"/>
                  <a:pt x="1073584" y="240330"/>
                  <a:pt x="1073584" y="536792"/>
                </a:cubicBezTo>
                <a:cubicBezTo>
                  <a:pt x="1073584" y="833254"/>
                  <a:pt x="833254" y="1073584"/>
                  <a:pt x="536792" y="1073584"/>
                </a:cubicBezTo>
                <a:cubicBezTo>
                  <a:pt x="240330" y="1073584"/>
                  <a:pt x="0" y="833254"/>
                  <a:pt x="0" y="536792"/>
                </a:cubicBezTo>
                <a:cubicBezTo>
                  <a:pt x="0" y="240330"/>
                  <a:pt x="240330" y="0"/>
                  <a:pt x="536792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312233" y="824344"/>
            <a:ext cx="756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一看你就是被朋友圈</a:t>
            </a:r>
            <a:r>
              <a:rPr lang="zh-CN" altLang="en-US" sz="32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各种推销代购吓</a:t>
            </a:r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怕了！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621308" y="3019865"/>
            <a:ext cx="110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朋友圈</a:t>
            </a:r>
            <a:endParaRPr lang="zh-CN" altLang="en-US" sz="24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17" y="2336872"/>
            <a:ext cx="2388534" cy="398089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49" y="2336872"/>
            <a:ext cx="2388534" cy="398089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05" name="矩形 104"/>
          <p:cNvSpPr/>
          <p:nvPr/>
        </p:nvSpPr>
        <p:spPr>
          <a:xfrm>
            <a:off x="4279669" y="2348861"/>
            <a:ext cx="2390400" cy="398160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8651992" y="2346887"/>
            <a:ext cx="2390400" cy="398160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3" y="1963005"/>
            <a:ext cx="2837174" cy="4728624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07" name="燕尾形 106"/>
          <p:cNvSpPr/>
          <p:nvPr/>
        </p:nvSpPr>
        <p:spPr>
          <a:xfrm>
            <a:off x="11333759" y="4108055"/>
            <a:ext cx="247370" cy="318988"/>
          </a:xfrm>
          <a:prstGeom prst="chevron">
            <a:avLst/>
          </a:prstGeom>
          <a:solidFill>
            <a:srgbClr val="EB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 flipH="1">
            <a:off x="3617947" y="4108055"/>
            <a:ext cx="247370" cy="318988"/>
          </a:xfrm>
          <a:prstGeom prst="chevron">
            <a:avLst/>
          </a:prstGeom>
          <a:solidFill>
            <a:srgbClr val="EB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C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1073511" y="728799"/>
            <a:ext cx="10113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微店其实是移动</a:t>
            </a:r>
            <a:r>
              <a:rPr lang="zh-CN" altLang="en-US" sz="3200" dirty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端上进行商品售卖的小商家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  <a:p>
            <a:pPr algn="ctr"/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2247766" y="1805741"/>
            <a:ext cx="1817456" cy="1668686"/>
            <a:chOff x="1737500" y="1647855"/>
            <a:chExt cx="1817456" cy="1668686"/>
          </a:xfrm>
          <a:effectLst>
            <a:outerShdw blurRad="152400" sx="101000" sy="101000" algn="ctr" rotWithShape="0">
              <a:prstClr val="black">
                <a:alpha val="30000"/>
              </a:prstClr>
            </a:outerShdw>
          </a:effectLst>
        </p:grpSpPr>
        <p:sp>
          <p:nvSpPr>
            <p:cNvPr id="96" name="矩形 95"/>
            <p:cNvSpPr/>
            <p:nvPr/>
          </p:nvSpPr>
          <p:spPr>
            <a:xfrm>
              <a:off x="1737500" y="1647855"/>
              <a:ext cx="1668686" cy="166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等腰三角形 98"/>
            <p:cNvSpPr/>
            <p:nvPr/>
          </p:nvSpPr>
          <p:spPr>
            <a:xfrm rot="5400000">
              <a:off x="3390349" y="2405991"/>
              <a:ext cx="176800" cy="1524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矩形 99"/>
          <p:cNvSpPr/>
          <p:nvPr/>
        </p:nvSpPr>
        <p:spPr>
          <a:xfrm>
            <a:off x="2247042" y="1805741"/>
            <a:ext cx="68479" cy="1668686"/>
          </a:xfrm>
          <a:prstGeom prst="rect">
            <a:avLst/>
          </a:prstGeom>
          <a:solidFill>
            <a:srgbClr val="D8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2549354" y="2986365"/>
            <a:ext cx="110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微店</a:t>
            </a:r>
            <a:endParaRPr lang="zh-CN" altLang="en-US" sz="24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459155" y="5626159"/>
            <a:ext cx="970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又不一定是通过朋友圈，不用担心朋友把你拉黑</a:t>
            </a:r>
            <a:endParaRPr lang="zh-CN" altLang="en-US" sz="3200" dirty="0"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18" y="2026923"/>
            <a:ext cx="933046" cy="933046"/>
          </a:xfrm>
          <a:prstGeom prst="roundRect">
            <a:avLst/>
          </a:prstGeom>
        </p:spPr>
      </p:pic>
      <p:pic>
        <p:nvPicPr>
          <p:cNvPr id="3074" name="Picture 2" descr="http://www.vdian.com/weidian_offical_PC/images/index/png_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t="2361" b="3880"/>
          <a:stretch>
            <a:fillRect/>
          </a:stretch>
        </p:blipFill>
        <p:spPr bwMode="auto">
          <a:xfrm>
            <a:off x="6703391" y="1422833"/>
            <a:ext cx="3419190" cy="43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FF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7" y="824999"/>
              <a:ext cx="1850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第二问</a:t>
              </a:r>
              <a:endParaRPr lang="zh-CN" altLang="en-US" sz="40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" t="7951" r="6630" b="6630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FF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69808"/>
                <a:gd name="connsiteY0-2" fmla="*/ 638665 h 710825"/>
                <a:gd name="connsiteX1-3" fmla="*/ 132739 w 269808"/>
                <a:gd name="connsiteY1-4" fmla="*/ 0 h 710825"/>
                <a:gd name="connsiteX2-5" fmla="*/ 269808 w 269808"/>
                <a:gd name="connsiteY2-6" fmla="*/ 710825 h 710825"/>
                <a:gd name="connsiteX3-7" fmla="*/ 0 w 269808"/>
                <a:gd name="connsiteY3-8" fmla="*/ 63866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9808" h="710825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avLst/>
              <a:gdLst>
                <a:gd name="connsiteX0" fmla="*/ 0 w 274139"/>
                <a:gd name="connsiteY0" fmla="*/ 710825 h 710825"/>
                <a:gd name="connsiteX1" fmla="*/ 137070 w 274139"/>
                <a:gd name="connsiteY1" fmla="*/ 0 h 710825"/>
                <a:gd name="connsiteX2" fmla="*/ 274139 w 274139"/>
                <a:gd name="connsiteY2" fmla="*/ 710825 h 710825"/>
                <a:gd name="connsiteX3" fmla="*/ 0 w 274139"/>
                <a:gd name="connsiteY3" fmla="*/ 710825 h 710825"/>
                <a:gd name="connsiteX0-1" fmla="*/ 0 w 248752"/>
                <a:gd name="connsiteY0-2" fmla="*/ 710825 h 710825"/>
                <a:gd name="connsiteX1-3" fmla="*/ 137070 w 248752"/>
                <a:gd name="connsiteY1-4" fmla="*/ 0 h 710825"/>
                <a:gd name="connsiteX2-5" fmla="*/ 248752 w 248752"/>
                <a:gd name="connsiteY2-6" fmla="*/ 607772 h 710825"/>
                <a:gd name="connsiteX3-7" fmla="*/ 0 w 248752"/>
                <a:gd name="connsiteY3-8" fmla="*/ 710825 h 710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8752" h="710825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任意多边形 105"/>
          <p:cNvSpPr/>
          <p:nvPr/>
        </p:nvSpPr>
        <p:spPr>
          <a:xfrm rot="12900552" flipH="1">
            <a:off x="899896" y="3126509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 rot="12900552" flipH="1">
            <a:off x="9306278" y="3767695"/>
            <a:ext cx="1498110" cy="1654614"/>
          </a:xfrm>
          <a:custGeom>
            <a:avLst/>
            <a:gdLst>
              <a:gd name="connsiteX0" fmla="*/ 808725 w 1498110"/>
              <a:gd name="connsiteY0" fmla="*/ 1352657 h 1654614"/>
              <a:gd name="connsiteX1" fmla="*/ 799230 w 1498110"/>
              <a:gd name="connsiteY1" fmla="*/ 1154058 h 1654614"/>
              <a:gd name="connsiteX2" fmla="*/ 989121 w 1498110"/>
              <a:gd name="connsiteY2" fmla="*/ 1095116 h 1654614"/>
              <a:gd name="connsiteX3" fmla="*/ 998615 w 1498110"/>
              <a:gd name="connsiteY3" fmla="*/ 1293718 h 1654614"/>
              <a:gd name="connsiteX4" fmla="*/ 808725 w 1498110"/>
              <a:gd name="connsiteY4" fmla="*/ 1352657 h 1654614"/>
              <a:gd name="connsiteX5" fmla="*/ 343489 w 1498110"/>
              <a:gd name="connsiteY5" fmla="*/ 1026785 h 1654614"/>
              <a:gd name="connsiteX6" fmla="*/ 333994 w 1498110"/>
              <a:gd name="connsiteY6" fmla="*/ 828184 h 1654614"/>
              <a:gd name="connsiteX7" fmla="*/ 523883 w 1498110"/>
              <a:gd name="connsiteY7" fmla="*/ 769243 h 1654614"/>
              <a:gd name="connsiteX8" fmla="*/ 533379 w 1498110"/>
              <a:gd name="connsiteY8" fmla="*/ 967843 h 1654614"/>
              <a:gd name="connsiteX9" fmla="*/ 343489 w 1498110"/>
              <a:gd name="connsiteY9" fmla="*/ 1026785 h 1654614"/>
              <a:gd name="connsiteX10" fmla="*/ 357886 w 1498110"/>
              <a:gd name="connsiteY10" fmla="*/ 1501263 h 1654614"/>
              <a:gd name="connsiteX11" fmla="*/ 1484711 w 1498110"/>
              <a:gd name="connsiteY11" fmla="*/ 1324607 h 1654614"/>
              <a:gd name="connsiteX12" fmla="*/ 1498110 w 1498110"/>
              <a:gd name="connsiteY12" fmla="*/ 1300469 h 1654614"/>
              <a:gd name="connsiteX13" fmla="*/ 1433869 w 1498110"/>
              <a:gd name="connsiteY13" fmla="*/ 1279141 h 1654614"/>
              <a:gd name="connsiteX14" fmla="*/ 1314005 w 1498110"/>
              <a:gd name="connsiteY14" fmla="*/ 1211423 h 1654614"/>
              <a:gd name="connsiteX15" fmla="*/ 1132742 w 1498110"/>
              <a:gd name="connsiteY15" fmla="*/ 285093 h 1654614"/>
              <a:gd name="connsiteX16" fmla="*/ 1155558 w 1498110"/>
              <a:gd name="connsiteY16" fmla="*/ 258831 h 1654614"/>
              <a:gd name="connsiteX17" fmla="*/ 786035 w 1498110"/>
              <a:gd name="connsiteY17" fmla="*/ 0 h 1654614"/>
              <a:gd name="connsiteX18" fmla="*/ 767571 w 1498110"/>
              <a:gd name="connsiteY18" fmla="*/ 55065 h 1654614"/>
              <a:gd name="connsiteX19" fmla="*/ 656900 w 1498110"/>
              <a:gd name="connsiteY19" fmla="*/ 61752 h 1654614"/>
              <a:gd name="connsiteX20" fmla="*/ 138851 w 1498110"/>
              <a:gd name="connsiteY20" fmla="*/ 381905 h 1654614"/>
              <a:gd name="connsiteX21" fmla="*/ 357886 w 1498110"/>
              <a:gd name="connsiteY21" fmla="*/ 1501263 h 16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110" h="1654614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avLst/>
            <a:gdLst>
              <a:gd name="connsiteX0" fmla="*/ 669266 w 1245540"/>
              <a:gd name="connsiteY0" fmla="*/ 829573 h 1079460"/>
              <a:gd name="connsiteX1" fmla="*/ 826412 w 1245540"/>
              <a:gd name="connsiteY1" fmla="*/ 780797 h 1079460"/>
              <a:gd name="connsiteX2" fmla="*/ 818554 w 1245540"/>
              <a:gd name="connsiteY2" fmla="*/ 616443 h 1079460"/>
              <a:gd name="connsiteX3" fmla="*/ 661409 w 1245540"/>
              <a:gd name="connsiteY3" fmla="*/ 665220 h 1079460"/>
              <a:gd name="connsiteX4" fmla="*/ 669266 w 1245540"/>
              <a:gd name="connsiteY4" fmla="*/ 829573 h 1079460"/>
              <a:gd name="connsiteX5" fmla="*/ 284257 w 1245540"/>
              <a:gd name="connsiteY5" fmla="*/ 559895 h 1079460"/>
              <a:gd name="connsiteX6" fmla="*/ 441402 w 1245540"/>
              <a:gd name="connsiteY6" fmla="*/ 511117 h 1079460"/>
              <a:gd name="connsiteX7" fmla="*/ 433543 w 1245540"/>
              <a:gd name="connsiteY7" fmla="*/ 346764 h 1079460"/>
              <a:gd name="connsiteX8" fmla="*/ 276399 w 1245540"/>
              <a:gd name="connsiteY8" fmla="*/ 395541 h 1079460"/>
              <a:gd name="connsiteX9" fmla="*/ 284257 w 1245540"/>
              <a:gd name="connsiteY9" fmla="*/ 559895 h 1079460"/>
              <a:gd name="connsiteX10" fmla="*/ 296171 w 1245540"/>
              <a:gd name="connsiteY10" fmla="*/ 952553 h 1079460"/>
              <a:gd name="connsiteX11" fmla="*/ 114907 w 1245540"/>
              <a:gd name="connsiteY11" fmla="*/ 26220 h 1079460"/>
              <a:gd name="connsiteX12" fmla="*/ 137689 w 1245540"/>
              <a:gd name="connsiteY12" fmla="*/ 0 h 1079460"/>
              <a:gd name="connsiteX13" fmla="*/ 1245540 w 1245540"/>
              <a:gd name="connsiteY13" fmla="*/ 775991 h 1079460"/>
              <a:gd name="connsiteX14" fmla="*/ 1228683 w 1245540"/>
              <a:gd name="connsiteY14" fmla="*/ 806360 h 1079460"/>
              <a:gd name="connsiteX15" fmla="*/ 296171 w 1245540"/>
              <a:gd name="connsiteY15" fmla="*/ 952553 h 107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5540" h="107946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任意多边形 107"/>
          <p:cNvSpPr/>
          <p:nvPr/>
        </p:nvSpPr>
        <p:spPr>
          <a:xfrm rot="12900552" flipH="1">
            <a:off x="10886739" y="3240475"/>
            <a:ext cx="957137" cy="1186582"/>
          </a:xfrm>
          <a:custGeom>
            <a:avLst/>
            <a:gdLst>
              <a:gd name="connsiteX0" fmla="*/ 516692 w 957137"/>
              <a:gd name="connsiteY0" fmla="*/ 1017690 h 1186582"/>
              <a:gd name="connsiteX1" fmla="*/ 510626 w 957137"/>
              <a:gd name="connsiteY1" fmla="*/ 890806 h 1186582"/>
              <a:gd name="connsiteX2" fmla="*/ 631946 w 957137"/>
              <a:gd name="connsiteY2" fmla="*/ 853149 h 1186582"/>
              <a:gd name="connsiteX3" fmla="*/ 638012 w 957137"/>
              <a:gd name="connsiteY3" fmla="*/ 980034 h 1186582"/>
              <a:gd name="connsiteX4" fmla="*/ 516692 w 957137"/>
              <a:gd name="connsiteY4" fmla="*/ 1017690 h 1186582"/>
              <a:gd name="connsiteX5" fmla="*/ 219454 w 957137"/>
              <a:gd name="connsiteY5" fmla="*/ 809492 h 1186582"/>
              <a:gd name="connsiteX6" fmla="*/ 213388 w 957137"/>
              <a:gd name="connsiteY6" fmla="*/ 682607 h 1186582"/>
              <a:gd name="connsiteX7" fmla="*/ 334707 w 957137"/>
              <a:gd name="connsiteY7" fmla="*/ 644949 h 1186582"/>
              <a:gd name="connsiteX8" fmla="*/ 340775 w 957137"/>
              <a:gd name="connsiteY8" fmla="*/ 771835 h 1186582"/>
              <a:gd name="connsiteX9" fmla="*/ 219454 w 957137"/>
              <a:gd name="connsiteY9" fmla="*/ 809492 h 1186582"/>
              <a:gd name="connsiteX10" fmla="*/ 2646 w 957137"/>
              <a:gd name="connsiteY10" fmla="*/ 707467 h 1186582"/>
              <a:gd name="connsiteX11" fmla="*/ 686659 w 957137"/>
              <a:gd name="connsiteY11" fmla="*/ 1186582 h 1186582"/>
              <a:gd name="connsiteX12" fmla="*/ 713013 w 957137"/>
              <a:gd name="connsiteY12" fmla="*/ 1179815 h 1186582"/>
              <a:gd name="connsiteX13" fmla="*/ 948576 w 957137"/>
              <a:gd name="connsiteY13" fmla="*/ 999770 h 1186582"/>
              <a:gd name="connsiteX14" fmla="*/ 957137 w 957137"/>
              <a:gd name="connsiteY14" fmla="*/ 984348 h 1186582"/>
              <a:gd name="connsiteX15" fmla="*/ 916094 w 957137"/>
              <a:gd name="connsiteY15" fmla="*/ 970722 h 1186582"/>
              <a:gd name="connsiteX16" fmla="*/ 839514 w 957137"/>
              <a:gd name="connsiteY16" fmla="*/ 927457 h 1186582"/>
              <a:gd name="connsiteX17" fmla="*/ 723706 w 957137"/>
              <a:gd name="connsiteY17" fmla="*/ 335628 h 1186582"/>
              <a:gd name="connsiteX18" fmla="*/ 779299 w 957137"/>
              <a:gd name="connsiteY18" fmla="*/ 271641 h 1186582"/>
              <a:gd name="connsiteX19" fmla="*/ 782021 w 957137"/>
              <a:gd name="connsiteY19" fmla="*/ 269581 h 1186582"/>
              <a:gd name="connsiteX20" fmla="*/ 716098 w 957137"/>
              <a:gd name="connsiteY20" fmla="*/ 232337 h 1186582"/>
              <a:gd name="connsiteX21" fmla="*/ 620981 w 957137"/>
              <a:gd name="connsiteY21" fmla="*/ 200758 h 1186582"/>
              <a:gd name="connsiteX22" fmla="*/ 553662 w 957137"/>
              <a:gd name="connsiteY22" fmla="*/ 0 h 1186582"/>
              <a:gd name="connsiteX23" fmla="*/ 490399 w 957137"/>
              <a:gd name="connsiteY23" fmla="*/ 188664 h 1186582"/>
              <a:gd name="connsiteX24" fmla="*/ 419691 w 957137"/>
              <a:gd name="connsiteY24" fmla="*/ 192937 h 1186582"/>
              <a:gd name="connsiteX25" fmla="*/ 88712 w 957137"/>
              <a:gd name="connsiteY25" fmla="*/ 397481 h 1186582"/>
              <a:gd name="connsiteX26" fmla="*/ 0 w 957137"/>
              <a:gd name="connsiteY26" fmla="*/ 680389 h 118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7137" h="1186582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avLst/>
            <a:gdLst>
              <a:gd name="connsiteX0" fmla="*/ 422888 w 853710"/>
              <a:gd name="connsiteY0" fmla="*/ 842198 h 1001849"/>
              <a:gd name="connsiteX1" fmla="*/ 523287 w 853710"/>
              <a:gd name="connsiteY1" fmla="*/ 811035 h 1001849"/>
              <a:gd name="connsiteX2" fmla="*/ 518267 w 853710"/>
              <a:gd name="connsiteY2" fmla="*/ 706030 h 1001849"/>
              <a:gd name="connsiteX3" fmla="*/ 417867 w 853710"/>
              <a:gd name="connsiteY3" fmla="*/ 737194 h 1001849"/>
              <a:gd name="connsiteX4" fmla="*/ 422888 w 853710"/>
              <a:gd name="connsiteY4" fmla="*/ 842198 h 1001849"/>
              <a:gd name="connsiteX5" fmla="*/ 176906 w 853710"/>
              <a:gd name="connsiteY5" fmla="*/ 669902 h 1001849"/>
              <a:gd name="connsiteX6" fmla="*/ 277305 w 853710"/>
              <a:gd name="connsiteY6" fmla="*/ 638738 h 1001849"/>
              <a:gd name="connsiteX7" fmla="*/ 272284 w 853710"/>
              <a:gd name="connsiteY7" fmla="*/ 533733 h 1001849"/>
              <a:gd name="connsiteX8" fmla="*/ 171886 w 853710"/>
              <a:gd name="connsiteY8" fmla="*/ 564897 h 1001849"/>
              <a:gd name="connsiteX9" fmla="*/ 176906 w 853710"/>
              <a:gd name="connsiteY9" fmla="*/ 669902 h 1001849"/>
              <a:gd name="connsiteX10" fmla="*/ 184518 w 853710"/>
              <a:gd name="connsiteY10" fmla="*/ 920769 h 1001849"/>
              <a:gd name="connsiteX11" fmla="*/ 3223 w 853710"/>
              <a:gd name="connsiteY11" fmla="*/ 644198 h 1001849"/>
              <a:gd name="connsiteX12" fmla="*/ 0 w 853710"/>
              <a:gd name="connsiteY12" fmla="*/ 611205 h 1001849"/>
              <a:gd name="connsiteX13" fmla="*/ 310504 w 853710"/>
              <a:gd name="connsiteY13" fmla="*/ 167911 h 1001849"/>
              <a:gd name="connsiteX14" fmla="*/ 342614 w 853710"/>
              <a:gd name="connsiteY14" fmla="*/ 159666 h 1001849"/>
              <a:gd name="connsiteX15" fmla="*/ 401129 w 853710"/>
              <a:gd name="connsiteY15" fmla="*/ 156130 h 1001849"/>
              <a:gd name="connsiteX16" fmla="*/ 453482 w 853710"/>
              <a:gd name="connsiteY16" fmla="*/ 0 h 1001849"/>
              <a:gd name="connsiteX17" fmla="*/ 509192 w 853710"/>
              <a:gd name="connsiteY17" fmla="*/ 166139 h 1001849"/>
              <a:gd name="connsiteX18" fmla="*/ 587906 w 853710"/>
              <a:gd name="connsiteY18" fmla="*/ 192272 h 1001849"/>
              <a:gd name="connsiteX19" fmla="*/ 664488 w 853710"/>
              <a:gd name="connsiteY19" fmla="*/ 235538 h 1001849"/>
              <a:gd name="connsiteX20" fmla="*/ 780297 w 853710"/>
              <a:gd name="connsiteY20" fmla="*/ 827367 h 1001849"/>
              <a:gd name="connsiteX21" fmla="*/ 184518 w 853710"/>
              <a:gd name="connsiteY21" fmla="*/ 920769 h 100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3710" h="1001849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 rot="12900552" flipH="1">
            <a:off x="11764429" y="4827657"/>
            <a:ext cx="485279" cy="655001"/>
          </a:xfrm>
          <a:custGeom>
            <a:avLst/>
            <a:gdLst>
              <a:gd name="connsiteX0" fmla="*/ 228653 w 485279"/>
              <a:gd name="connsiteY0" fmla="*/ 649140 h 655001"/>
              <a:gd name="connsiteX1" fmla="*/ 239028 w 485279"/>
              <a:gd name="connsiteY1" fmla="*/ 655001 h 655001"/>
              <a:gd name="connsiteX2" fmla="*/ 485279 w 485279"/>
              <a:gd name="connsiteY2" fmla="*/ 303438 h 655001"/>
              <a:gd name="connsiteX3" fmla="*/ 357038 w 485279"/>
              <a:gd name="connsiteY3" fmla="*/ 213613 h 655001"/>
              <a:gd name="connsiteX4" fmla="*/ 362867 w 485279"/>
              <a:gd name="connsiteY4" fmla="*/ 237098 h 655001"/>
              <a:gd name="connsiteX5" fmla="*/ 340775 w 485279"/>
              <a:gd name="connsiteY5" fmla="*/ 308340 h 655001"/>
              <a:gd name="connsiteX6" fmla="*/ 219454 w 485279"/>
              <a:gd name="connsiteY6" fmla="*/ 345997 h 655001"/>
              <a:gd name="connsiteX7" fmla="*/ 213388 w 485279"/>
              <a:gd name="connsiteY7" fmla="*/ 219112 h 655001"/>
              <a:gd name="connsiteX8" fmla="*/ 272791 w 485279"/>
              <a:gd name="connsiteY8" fmla="*/ 174004 h 655001"/>
              <a:gd name="connsiteX9" fmla="*/ 296854 w 485279"/>
              <a:gd name="connsiteY9" fmla="*/ 171457 h 655001"/>
              <a:gd name="connsiteX10" fmla="*/ 52071 w 485279"/>
              <a:gd name="connsiteY10" fmla="*/ 0 h 655001"/>
              <a:gd name="connsiteX11" fmla="*/ 39003 w 485279"/>
              <a:gd name="connsiteY11" fmla="*/ 23542 h 655001"/>
              <a:gd name="connsiteX12" fmla="*/ 228653 w 485279"/>
              <a:gd name="connsiteY12" fmla="*/ 649140 h 6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279" h="655001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12900552" flipH="1">
            <a:off x="-384552" y="3830404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id="2050" name="Picture 2" descr="http://img03.mifile.cn/webfile/images/hd/2014072201/index-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43197" b="1085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077066" y="3570893"/>
            <a:ext cx="6050774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微</a:t>
            </a:r>
            <a:r>
              <a:rPr lang="zh-CN" altLang="en-US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宋简体" panose="03000509000000000000" pitchFamily="65" charset="-122"/>
                <a:ea typeface="方正粗宋简体" panose="03000509000000000000" pitchFamily="65" charset="-122"/>
                <a:cs typeface="华文黑体" panose="02010600040101010101" pitchFamily="2" charset="-122"/>
              </a:rPr>
              <a:t>店和淘宝店有什么区别？</a:t>
            </a:r>
            <a:endParaRPr lang="en-US" altLang="zh-CN" sz="4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宋简体" panose="03000509000000000000" pitchFamily="65" charset="-122"/>
              <a:ea typeface="方正粗宋简体" panose="03000509000000000000" pitchFamily="65" charset="-122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rot="12900552" flipH="1">
            <a:off x="-1890921" y="6135378"/>
            <a:ext cx="913953" cy="1059373"/>
          </a:xfrm>
          <a:custGeom>
            <a:avLst/>
            <a:gdLst>
              <a:gd name="connsiteX0" fmla="*/ 0 w 913953"/>
              <a:gd name="connsiteY0" fmla="*/ 442220 h 1059373"/>
              <a:gd name="connsiteX1" fmla="*/ 881085 w 913953"/>
              <a:gd name="connsiteY1" fmla="*/ 1059373 h 1059373"/>
              <a:gd name="connsiteX2" fmla="*/ 905119 w 913953"/>
              <a:gd name="connsiteY2" fmla="*/ 1031711 h 1059373"/>
              <a:gd name="connsiteX3" fmla="*/ 913953 w 913953"/>
              <a:gd name="connsiteY3" fmla="*/ 1015796 h 1059373"/>
              <a:gd name="connsiteX4" fmla="*/ 871599 w 913953"/>
              <a:gd name="connsiteY4" fmla="*/ 1001735 h 1059373"/>
              <a:gd name="connsiteX5" fmla="*/ 792572 w 913953"/>
              <a:gd name="connsiteY5" fmla="*/ 957087 h 1059373"/>
              <a:gd name="connsiteX6" fmla="*/ 673064 w 913953"/>
              <a:gd name="connsiteY6" fmla="*/ 346351 h 1059373"/>
              <a:gd name="connsiteX7" fmla="*/ 730433 w 913953"/>
              <a:gd name="connsiteY7" fmla="*/ 280319 h 1059373"/>
              <a:gd name="connsiteX8" fmla="*/ 733243 w 913953"/>
              <a:gd name="connsiteY8" fmla="*/ 278193 h 1059373"/>
              <a:gd name="connsiteX9" fmla="*/ 665213 w 913953"/>
              <a:gd name="connsiteY9" fmla="*/ 239760 h 1059373"/>
              <a:gd name="connsiteX10" fmla="*/ 567057 w 913953"/>
              <a:gd name="connsiteY10" fmla="*/ 207172 h 1059373"/>
              <a:gd name="connsiteX11" fmla="*/ 497588 w 913953"/>
              <a:gd name="connsiteY11" fmla="*/ 0 h 1059373"/>
              <a:gd name="connsiteX12" fmla="*/ 432304 w 913953"/>
              <a:gd name="connsiteY12" fmla="*/ 194692 h 1059373"/>
              <a:gd name="connsiteX13" fmla="*/ 359337 w 913953"/>
              <a:gd name="connsiteY13" fmla="*/ 199101 h 1059373"/>
              <a:gd name="connsiteX14" fmla="*/ 17784 w 913953"/>
              <a:gd name="connsiteY14" fmla="*/ 410180 h 105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3953" h="105937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FF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58656" y="805261"/>
            <a:ext cx="849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微店就是因为淘宝、天猫竞争太激烈才出现的！</a:t>
            </a:r>
            <a:endParaRPr lang="zh-CN" altLang="en-US" sz="3200" dirty="0">
              <a:solidFill>
                <a:prstClr val="black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93" name="Picture 4" descr="http://gtms03.alicdn.com/tps/i3/TB1qXEQFFXXXXX3XFXXZ0wKNVXX-400-444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0" b="86186"/>
          <a:stretch>
            <a:fillRect/>
          </a:stretch>
        </p:blipFill>
        <p:spPr bwMode="auto">
          <a:xfrm>
            <a:off x="5659656" y="1788202"/>
            <a:ext cx="1425368" cy="5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648658" y="5578085"/>
            <a:ext cx="9222812" cy="662554"/>
            <a:chOff x="1290235" y="4690647"/>
            <a:chExt cx="9222812" cy="662554"/>
          </a:xfrm>
        </p:grpSpPr>
        <p:sp>
          <p:nvSpPr>
            <p:cNvPr id="4" name="圆角矩形 3"/>
            <p:cNvSpPr/>
            <p:nvPr/>
          </p:nvSpPr>
          <p:spPr>
            <a:xfrm>
              <a:off x="1290235" y="4834848"/>
              <a:ext cx="1553058" cy="492494"/>
            </a:xfrm>
            <a:prstGeom prst="roundRect">
              <a:avLst/>
            </a:prstGeom>
            <a:gradFill flip="none" rotWithShape="1">
              <a:gsLst>
                <a:gs pos="0">
                  <a:srgbClr val="FD8507"/>
                </a:gs>
                <a:gs pos="62200">
                  <a:srgbClr val="FE7306"/>
                </a:gs>
                <a:gs pos="100000">
                  <a:srgbClr val="FF520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05629" y="4825981"/>
              <a:ext cx="151021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prstClr val="white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商家数量 </a:t>
              </a:r>
              <a:endParaRPr lang="zh-CN" altLang="en-US" sz="2500" dirty="0">
                <a:solidFill>
                  <a:prstClr val="white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886256" y="4690647"/>
              <a:ext cx="1358064" cy="637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900</a:t>
              </a:r>
              <a:r>
                <a:rPr lang="zh-CN" altLang="en-US" sz="2800" dirty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万</a:t>
              </a:r>
              <a:r>
                <a:rPr lang="en-US" altLang="zh-CN" sz="2800" dirty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+</a:t>
              </a:r>
              <a:endParaRPr lang="en-US" altLang="zh-CN" sz="28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sp>
          <p:nvSpPr>
            <p:cNvPr id="99" name="圆角矩形 98"/>
            <p:cNvSpPr/>
            <p:nvPr/>
          </p:nvSpPr>
          <p:spPr>
            <a:xfrm>
              <a:off x="4491256" y="4834848"/>
              <a:ext cx="1553058" cy="492494"/>
            </a:xfrm>
            <a:prstGeom prst="roundRect">
              <a:avLst/>
            </a:prstGeom>
            <a:gradFill flip="none" rotWithShape="1">
              <a:gsLst>
                <a:gs pos="0">
                  <a:srgbClr val="FD8507"/>
                </a:gs>
                <a:gs pos="62200">
                  <a:srgbClr val="FE7306"/>
                </a:gs>
                <a:gs pos="100000">
                  <a:srgbClr val="FF520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4515200" y="4825981"/>
              <a:ext cx="151021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prstClr val="white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推广费用</a:t>
              </a:r>
              <a:endParaRPr lang="zh-CN" altLang="en-US" sz="2500" dirty="0">
                <a:solidFill>
                  <a:prstClr val="white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131585" y="4690647"/>
              <a:ext cx="1620957" cy="662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普遍需要</a:t>
              </a:r>
              <a:endParaRPr lang="en-US" altLang="zh-CN" sz="28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8088349" y="4834848"/>
              <a:ext cx="1553058" cy="492494"/>
            </a:xfrm>
            <a:prstGeom prst="roundRect">
              <a:avLst/>
            </a:prstGeom>
            <a:gradFill flip="none" rotWithShape="1">
              <a:gsLst>
                <a:gs pos="0">
                  <a:srgbClr val="FD8507"/>
                </a:gs>
                <a:gs pos="62200">
                  <a:srgbClr val="FE7306"/>
                </a:gs>
                <a:gs pos="100000">
                  <a:srgbClr val="FF520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381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112293" y="4825981"/>
              <a:ext cx="151021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500" dirty="0" smtClean="0">
                  <a:solidFill>
                    <a:prstClr val="white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顾客忠诚</a:t>
              </a:r>
              <a:endParaRPr lang="zh-CN" altLang="en-US" sz="2500" dirty="0">
                <a:solidFill>
                  <a:prstClr val="white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9969308" y="4690647"/>
              <a:ext cx="543739" cy="637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低</a:t>
              </a:r>
              <a:endParaRPr lang="en-US" altLang="zh-CN" sz="28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402998" y="5559035"/>
            <a:ext cx="9661576" cy="786847"/>
          </a:xfrm>
          <a:prstGeom prst="roundRect">
            <a:avLst/>
          </a:prstGeom>
          <a:noFill/>
          <a:ln>
            <a:solidFill>
              <a:srgbClr val="FD7C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63557" y="3218968"/>
            <a:ext cx="7996137" cy="1753272"/>
            <a:chOff x="2163557" y="3218968"/>
            <a:chExt cx="7996137" cy="1753272"/>
          </a:xfrm>
        </p:grpSpPr>
        <p:sp>
          <p:nvSpPr>
            <p:cNvPr id="15" name="椭圆 14"/>
            <p:cNvSpPr/>
            <p:nvPr/>
          </p:nvSpPr>
          <p:spPr>
            <a:xfrm>
              <a:off x="5211489" y="3218968"/>
              <a:ext cx="1753272" cy="1753272"/>
            </a:xfrm>
            <a:prstGeom prst="ellipse">
              <a:avLst/>
            </a:prstGeom>
            <a:solidFill>
              <a:srgbClr val="FD7C28"/>
            </a:solidFill>
            <a:ln w="114300">
              <a:solidFill>
                <a:srgbClr val="FD7C2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 rot="16200000">
              <a:off x="3890065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57" name="等腰三角形 156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等腰三角形 157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 rot="5400000" flipH="1">
              <a:off x="7928736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60" name="等腰三角形 159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等腰三角形 160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5414143" y="3499828"/>
              <a:ext cx="1388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4400" dirty="0" smtClean="0">
                  <a:solidFill>
                    <a:prstClr val="white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成交</a:t>
              </a:r>
              <a:endParaRPr lang="zh-CN" altLang="en-US" sz="4400" dirty="0" smtClean="0">
                <a:solidFill>
                  <a:prstClr val="white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2163557" y="3665140"/>
              <a:ext cx="1248212" cy="83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3600" dirty="0" smtClean="0">
                  <a:solidFill>
                    <a:srgbClr val="FD7C28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顾客</a:t>
              </a:r>
              <a:endParaRPr lang="zh-CN" altLang="en-US" sz="3600" dirty="0" smtClean="0">
                <a:solidFill>
                  <a:srgbClr val="FD7C28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8911482" y="3665140"/>
              <a:ext cx="1248212" cy="83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3600" dirty="0" smtClean="0">
                  <a:solidFill>
                    <a:srgbClr val="FD7C28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商家</a:t>
              </a:r>
              <a:endParaRPr lang="zh-CN" altLang="en-US" sz="3600" dirty="0" smtClean="0">
                <a:solidFill>
                  <a:srgbClr val="FD7C28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315922" y="361595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有需求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7752184" y="361595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买流量</a:t>
              </a:r>
              <a:endParaRPr lang="zh-CN" altLang="en-US" sz="24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5212731" y="3230765"/>
              <a:ext cx="1733096" cy="173309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1" name="图片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30" y="1519199"/>
            <a:ext cx="675596" cy="9555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12900552" flipH="1">
            <a:off x="-3175369" y="6839273"/>
            <a:ext cx="1311547" cy="1553016"/>
          </a:xfrm>
          <a:custGeom>
            <a:avLst/>
            <a:gdLst>
              <a:gd name="connsiteX0" fmla="*/ 622163 w 1311547"/>
              <a:gd name="connsiteY0" fmla="*/ 1251059 h 1553016"/>
              <a:gd name="connsiteX1" fmla="*/ 612668 w 1311547"/>
              <a:gd name="connsiteY1" fmla="*/ 1052460 h 1553016"/>
              <a:gd name="connsiteX2" fmla="*/ 802559 w 1311547"/>
              <a:gd name="connsiteY2" fmla="*/ 993518 h 1553016"/>
              <a:gd name="connsiteX3" fmla="*/ 812054 w 1311547"/>
              <a:gd name="connsiteY3" fmla="*/ 1192120 h 1553016"/>
              <a:gd name="connsiteX4" fmla="*/ 622163 w 1311547"/>
              <a:gd name="connsiteY4" fmla="*/ 1251059 h 1553016"/>
              <a:gd name="connsiteX5" fmla="*/ 171324 w 1311547"/>
              <a:gd name="connsiteY5" fmla="*/ 1399665 h 1553016"/>
              <a:gd name="connsiteX6" fmla="*/ 1298149 w 1311547"/>
              <a:gd name="connsiteY6" fmla="*/ 1223010 h 1553016"/>
              <a:gd name="connsiteX7" fmla="*/ 1311547 w 1311547"/>
              <a:gd name="connsiteY7" fmla="*/ 1198871 h 1553016"/>
              <a:gd name="connsiteX8" fmla="*/ 1247307 w 1311547"/>
              <a:gd name="connsiteY8" fmla="*/ 1177543 h 1553016"/>
              <a:gd name="connsiteX9" fmla="*/ 1127443 w 1311547"/>
              <a:gd name="connsiteY9" fmla="*/ 1109825 h 1553016"/>
              <a:gd name="connsiteX10" fmla="*/ 946180 w 1311547"/>
              <a:gd name="connsiteY10" fmla="*/ 183495 h 1553016"/>
              <a:gd name="connsiteX11" fmla="*/ 968997 w 1311547"/>
              <a:gd name="connsiteY11" fmla="*/ 157233 h 1553016"/>
              <a:gd name="connsiteX12" fmla="*/ 827720 w 1311547"/>
              <a:gd name="connsiteY12" fmla="*/ 58276 h 1553016"/>
              <a:gd name="connsiteX13" fmla="*/ 868539 w 1311547"/>
              <a:gd name="connsiteY13" fmla="*/ 0 h 1553016"/>
              <a:gd name="connsiteX14" fmla="*/ 868539 w 1311547"/>
              <a:gd name="connsiteY14" fmla="*/ 0 h 1553016"/>
              <a:gd name="connsiteX15" fmla="*/ 370536 w 1311547"/>
              <a:gd name="connsiteY15" fmla="*/ 710978 h 1553016"/>
              <a:gd name="connsiteX16" fmla="*/ 381397 w 1311547"/>
              <a:gd name="connsiteY16" fmla="*/ 754738 h 1553016"/>
              <a:gd name="connsiteX17" fmla="*/ 346818 w 1311547"/>
              <a:gd name="connsiteY17" fmla="*/ 866245 h 1553016"/>
              <a:gd name="connsiteX18" fmla="*/ 253839 w 1311547"/>
              <a:gd name="connsiteY18" fmla="*/ 936848 h 1553016"/>
              <a:gd name="connsiteX19" fmla="*/ 209002 w 1311547"/>
              <a:gd name="connsiteY19" fmla="*/ 941594 h 1553016"/>
              <a:gd name="connsiteX20" fmla="*/ 0 w 1311547"/>
              <a:gd name="connsiteY20" fmla="*/ 1239978 h 1553016"/>
              <a:gd name="connsiteX21" fmla="*/ 44926 w 1311547"/>
              <a:gd name="connsiteY21" fmla="*/ 1291507 h 1553016"/>
              <a:gd name="connsiteX22" fmla="*/ 171324 w 1311547"/>
              <a:gd name="connsiteY22" fmla="*/ 1399665 h 15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11547" h="1553016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avLst/>
            <a:gdLst>
              <a:gd name="connsiteX0" fmla="*/ 669266 w 1244961"/>
              <a:gd name="connsiteY0" fmla="*/ 828672 h 1078559"/>
              <a:gd name="connsiteX1" fmla="*/ 826411 w 1244961"/>
              <a:gd name="connsiteY1" fmla="*/ 779896 h 1078559"/>
              <a:gd name="connsiteX2" fmla="*/ 818554 w 1244961"/>
              <a:gd name="connsiteY2" fmla="*/ 615542 h 1078559"/>
              <a:gd name="connsiteX3" fmla="*/ 661409 w 1244961"/>
              <a:gd name="connsiteY3" fmla="*/ 664319 h 1078559"/>
              <a:gd name="connsiteX4" fmla="*/ 669266 w 1244961"/>
              <a:gd name="connsiteY4" fmla="*/ 828672 h 1078559"/>
              <a:gd name="connsiteX5" fmla="*/ 284256 w 1244961"/>
              <a:gd name="connsiteY5" fmla="*/ 558994 h 1078559"/>
              <a:gd name="connsiteX6" fmla="*/ 441402 w 1244961"/>
              <a:gd name="connsiteY6" fmla="*/ 510216 h 1078559"/>
              <a:gd name="connsiteX7" fmla="*/ 433543 w 1244961"/>
              <a:gd name="connsiteY7" fmla="*/ 345863 h 1078559"/>
              <a:gd name="connsiteX8" fmla="*/ 276399 w 1244961"/>
              <a:gd name="connsiteY8" fmla="*/ 394640 h 1078559"/>
              <a:gd name="connsiteX9" fmla="*/ 284256 w 1244961"/>
              <a:gd name="connsiteY9" fmla="*/ 558994 h 1078559"/>
              <a:gd name="connsiteX10" fmla="*/ 296171 w 1244961"/>
              <a:gd name="connsiteY10" fmla="*/ 951652 h 1078559"/>
              <a:gd name="connsiteX11" fmla="*/ 114908 w 1244961"/>
              <a:gd name="connsiteY11" fmla="*/ 25319 h 1078559"/>
              <a:gd name="connsiteX12" fmla="*/ 136906 w 1244961"/>
              <a:gd name="connsiteY12" fmla="*/ 0 h 1078559"/>
              <a:gd name="connsiteX13" fmla="*/ 1244961 w 1244961"/>
              <a:gd name="connsiteY13" fmla="*/ 776133 h 1078559"/>
              <a:gd name="connsiteX14" fmla="*/ 1228683 w 1244961"/>
              <a:gd name="connsiteY14" fmla="*/ 805459 h 1078559"/>
              <a:gd name="connsiteX15" fmla="*/ 296171 w 1244961"/>
              <a:gd name="connsiteY15" fmla="*/ 951652 h 10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4961" h="1078559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avLst/>
            <a:gdLst>
              <a:gd name="connsiteX0" fmla="*/ 161279 w 762316"/>
              <a:gd name="connsiteY0" fmla="*/ 594908 h 889695"/>
              <a:gd name="connsiteX1" fmla="*/ 250439 w 762316"/>
              <a:gd name="connsiteY1" fmla="*/ 567233 h 889695"/>
              <a:gd name="connsiteX2" fmla="*/ 245980 w 762316"/>
              <a:gd name="connsiteY2" fmla="*/ 473983 h 889695"/>
              <a:gd name="connsiteX3" fmla="*/ 156821 w 762316"/>
              <a:gd name="connsiteY3" fmla="*/ 501658 h 889695"/>
              <a:gd name="connsiteX4" fmla="*/ 161279 w 762316"/>
              <a:gd name="connsiteY4" fmla="*/ 594908 h 889695"/>
              <a:gd name="connsiteX5" fmla="*/ 379723 w 762316"/>
              <a:gd name="connsiteY5" fmla="*/ 747916 h 889695"/>
              <a:gd name="connsiteX6" fmla="*/ 468883 w 762316"/>
              <a:gd name="connsiteY6" fmla="*/ 720242 h 889695"/>
              <a:gd name="connsiteX7" fmla="*/ 464425 w 762316"/>
              <a:gd name="connsiteY7" fmla="*/ 626992 h 889695"/>
              <a:gd name="connsiteX8" fmla="*/ 375265 w 762316"/>
              <a:gd name="connsiteY8" fmla="*/ 654667 h 889695"/>
              <a:gd name="connsiteX9" fmla="*/ 379723 w 762316"/>
              <a:gd name="connsiteY9" fmla="*/ 747916 h 889695"/>
              <a:gd name="connsiteX10" fmla="*/ 168039 w 762316"/>
              <a:gd name="connsiteY10" fmla="*/ 817692 h 889695"/>
              <a:gd name="connsiteX11" fmla="*/ 65195 w 762316"/>
              <a:gd name="connsiteY11" fmla="*/ 292115 h 889695"/>
              <a:gd name="connsiteX12" fmla="*/ 308436 w 762316"/>
              <a:gd name="connsiteY12" fmla="*/ 141792 h 889695"/>
              <a:gd name="connsiteX13" fmla="*/ 360400 w 762316"/>
              <a:gd name="connsiteY13" fmla="*/ 138652 h 889695"/>
              <a:gd name="connsiteX14" fmla="*/ 406893 w 762316"/>
              <a:gd name="connsiteY14" fmla="*/ 0 h 889695"/>
              <a:gd name="connsiteX15" fmla="*/ 456366 w 762316"/>
              <a:gd name="connsiteY15" fmla="*/ 147540 h 889695"/>
              <a:gd name="connsiteX16" fmla="*/ 526269 w 762316"/>
              <a:gd name="connsiteY16" fmla="*/ 170748 h 889695"/>
              <a:gd name="connsiteX17" fmla="*/ 594277 w 762316"/>
              <a:gd name="connsiteY17" fmla="*/ 209170 h 889695"/>
              <a:gd name="connsiteX18" fmla="*/ 697121 w 762316"/>
              <a:gd name="connsiteY18" fmla="*/ 734746 h 889695"/>
              <a:gd name="connsiteX19" fmla="*/ 168039 w 762316"/>
              <a:gd name="connsiteY19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2316" h="889695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349937" y="1859517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rot="12900552" flipH="1">
            <a:off x="6848018" y="6347238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avLst/>
              <a:gdLst>
                <a:gd name="connsiteX0" fmla="*/ 379723 w 703412"/>
                <a:gd name="connsiteY0" fmla="*/ 747916 h 889695"/>
                <a:gd name="connsiteX1" fmla="*/ 468883 w 703412"/>
                <a:gd name="connsiteY1" fmla="*/ 720242 h 889695"/>
                <a:gd name="connsiteX2" fmla="*/ 464425 w 703412"/>
                <a:gd name="connsiteY2" fmla="*/ 626992 h 889695"/>
                <a:gd name="connsiteX3" fmla="*/ 375265 w 703412"/>
                <a:gd name="connsiteY3" fmla="*/ 654667 h 889695"/>
                <a:gd name="connsiteX4" fmla="*/ 379723 w 703412"/>
                <a:gd name="connsiteY4" fmla="*/ 747916 h 889695"/>
                <a:gd name="connsiteX5" fmla="*/ 161279 w 703412"/>
                <a:gd name="connsiteY5" fmla="*/ 594908 h 889695"/>
                <a:gd name="connsiteX6" fmla="*/ 250439 w 703412"/>
                <a:gd name="connsiteY6" fmla="*/ 567233 h 889695"/>
                <a:gd name="connsiteX7" fmla="*/ 245980 w 703412"/>
                <a:gd name="connsiteY7" fmla="*/ 473983 h 889695"/>
                <a:gd name="connsiteX8" fmla="*/ 156821 w 703412"/>
                <a:gd name="connsiteY8" fmla="*/ 501658 h 889695"/>
                <a:gd name="connsiteX9" fmla="*/ 161279 w 703412"/>
                <a:gd name="connsiteY9" fmla="*/ 594908 h 889695"/>
                <a:gd name="connsiteX10" fmla="*/ 168039 w 703412"/>
                <a:gd name="connsiteY10" fmla="*/ 817692 h 889695"/>
                <a:gd name="connsiteX11" fmla="*/ 65195 w 703412"/>
                <a:gd name="connsiteY11" fmla="*/ 292115 h 889695"/>
                <a:gd name="connsiteX12" fmla="*/ 308436 w 703412"/>
                <a:gd name="connsiteY12" fmla="*/ 141792 h 889695"/>
                <a:gd name="connsiteX13" fmla="*/ 360400 w 703412"/>
                <a:gd name="connsiteY13" fmla="*/ 138652 h 889695"/>
                <a:gd name="connsiteX14" fmla="*/ 406893 w 703412"/>
                <a:gd name="connsiteY14" fmla="*/ 0 h 889695"/>
                <a:gd name="connsiteX15" fmla="*/ 456366 w 703412"/>
                <a:gd name="connsiteY15" fmla="*/ 147540 h 889695"/>
                <a:gd name="connsiteX16" fmla="*/ 526269 w 703412"/>
                <a:gd name="connsiteY16" fmla="*/ 170748 h 889695"/>
                <a:gd name="connsiteX17" fmla="*/ 574717 w 703412"/>
                <a:gd name="connsiteY17" fmla="*/ 198119 h 889695"/>
                <a:gd name="connsiteX18" fmla="*/ 572716 w 703412"/>
                <a:gd name="connsiteY18" fmla="*/ 199633 h 889695"/>
                <a:gd name="connsiteX19" fmla="*/ 531860 w 703412"/>
                <a:gd name="connsiteY19" fmla="*/ 246658 h 889695"/>
                <a:gd name="connsiteX20" fmla="*/ 616969 w 703412"/>
                <a:gd name="connsiteY20" fmla="*/ 681602 h 889695"/>
                <a:gd name="connsiteX21" fmla="*/ 673249 w 703412"/>
                <a:gd name="connsiteY21" fmla="*/ 713398 h 889695"/>
                <a:gd name="connsiteX22" fmla="*/ 703412 w 703412"/>
                <a:gd name="connsiteY22" fmla="*/ 723412 h 889695"/>
                <a:gd name="connsiteX23" fmla="*/ 697121 w 703412"/>
                <a:gd name="connsiteY23" fmla="*/ 734746 h 889695"/>
                <a:gd name="connsiteX24" fmla="*/ 168039 w 703412"/>
                <a:gd name="connsiteY24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3412" h="889695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rot="12900552" flipH="1">
              <a:off x="5317236" y="5474476"/>
              <a:ext cx="630860" cy="736274"/>
            </a:xfrm>
            <a:custGeom>
              <a:avLst/>
              <a:gdLst>
                <a:gd name="connsiteX0" fmla="*/ 161279 w 762316"/>
                <a:gd name="connsiteY0" fmla="*/ 594908 h 889695"/>
                <a:gd name="connsiteX1" fmla="*/ 250439 w 762316"/>
                <a:gd name="connsiteY1" fmla="*/ 567233 h 889695"/>
                <a:gd name="connsiteX2" fmla="*/ 245980 w 762316"/>
                <a:gd name="connsiteY2" fmla="*/ 473983 h 889695"/>
                <a:gd name="connsiteX3" fmla="*/ 156821 w 762316"/>
                <a:gd name="connsiteY3" fmla="*/ 501658 h 889695"/>
                <a:gd name="connsiteX4" fmla="*/ 161279 w 762316"/>
                <a:gd name="connsiteY4" fmla="*/ 594908 h 889695"/>
                <a:gd name="connsiteX5" fmla="*/ 379723 w 762316"/>
                <a:gd name="connsiteY5" fmla="*/ 747916 h 889695"/>
                <a:gd name="connsiteX6" fmla="*/ 468883 w 762316"/>
                <a:gd name="connsiteY6" fmla="*/ 720242 h 889695"/>
                <a:gd name="connsiteX7" fmla="*/ 464425 w 762316"/>
                <a:gd name="connsiteY7" fmla="*/ 626992 h 889695"/>
                <a:gd name="connsiteX8" fmla="*/ 375265 w 762316"/>
                <a:gd name="connsiteY8" fmla="*/ 654667 h 889695"/>
                <a:gd name="connsiteX9" fmla="*/ 379723 w 762316"/>
                <a:gd name="connsiteY9" fmla="*/ 747916 h 889695"/>
                <a:gd name="connsiteX10" fmla="*/ 168039 w 762316"/>
                <a:gd name="connsiteY10" fmla="*/ 817692 h 889695"/>
                <a:gd name="connsiteX11" fmla="*/ 65195 w 762316"/>
                <a:gd name="connsiteY11" fmla="*/ 292115 h 889695"/>
                <a:gd name="connsiteX12" fmla="*/ 308436 w 762316"/>
                <a:gd name="connsiteY12" fmla="*/ 141792 h 889695"/>
                <a:gd name="connsiteX13" fmla="*/ 360400 w 762316"/>
                <a:gd name="connsiteY13" fmla="*/ 138652 h 889695"/>
                <a:gd name="connsiteX14" fmla="*/ 406893 w 762316"/>
                <a:gd name="connsiteY14" fmla="*/ 0 h 889695"/>
                <a:gd name="connsiteX15" fmla="*/ 456366 w 762316"/>
                <a:gd name="connsiteY15" fmla="*/ 147540 h 889695"/>
                <a:gd name="connsiteX16" fmla="*/ 526269 w 762316"/>
                <a:gd name="connsiteY16" fmla="*/ 170748 h 889695"/>
                <a:gd name="connsiteX17" fmla="*/ 594277 w 762316"/>
                <a:gd name="connsiteY17" fmla="*/ 209170 h 889695"/>
                <a:gd name="connsiteX18" fmla="*/ 697121 w 762316"/>
                <a:gd name="connsiteY18" fmla="*/ 734746 h 889695"/>
                <a:gd name="connsiteX19" fmla="*/ 168039 w 762316"/>
                <a:gd name="connsiteY19" fmla="*/ 817692 h 88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316" h="889695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rot="12900552" flipH="1">
            <a:off x="11844979" y="2607844"/>
            <a:ext cx="1036234" cy="1310654"/>
          </a:xfrm>
          <a:custGeom>
            <a:avLst/>
            <a:gdLst>
              <a:gd name="connsiteX0" fmla="*/ 379723 w 703412"/>
              <a:gd name="connsiteY0" fmla="*/ 747916 h 889695"/>
              <a:gd name="connsiteX1" fmla="*/ 468883 w 703412"/>
              <a:gd name="connsiteY1" fmla="*/ 720242 h 889695"/>
              <a:gd name="connsiteX2" fmla="*/ 464425 w 703412"/>
              <a:gd name="connsiteY2" fmla="*/ 626992 h 889695"/>
              <a:gd name="connsiteX3" fmla="*/ 375265 w 703412"/>
              <a:gd name="connsiteY3" fmla="*/ 654667 h 889695"/>
              <a:gd name="connsiteX4" fmla="*/ 379723 w 703412"/>
              <a:gd name="connsiteY4" fmla="*/ 747916 h 889695"/>
              <a:gd name="connsiteX5" fmla="*/ 161279 w 703412"/>
              <a:gd name="connsiteY5" fmla="*/ 594908 h 889695"/>
              <a:gd name="connsiteX6" fmla="*/ 250439 w 703412"/>
              <a:gd name="connsiteY6" fmla="*/ 567233 h 889695"/>
              <a:gd name="connsiteX7" fmla="*/ 245980 w 703412"/>
              <a:gd name="connsiteY7" fmla="*/ 473983 h 889695"/>
              <a:gd name="connsiteX8" fmla="*/ 156821 w 703412"/>
              <a:gd name="connsiteY8" fmla="*/ 501658 h 889695"/>
              <a:gd name="connsiteX9" fmla="*/ 161279 w 703412"/>
              <a:gd name="connsiteY9" fmla="*/ 594908 h 889695"/>
              <a:gd name="connsiteX10" fmla="*/ 168039 w 703412"/>
              <a:gd name="connsiteY10" fmla="*/ 817692 h 889695"/>
              <a:gd name="connsiteX11" fmla="*/ 65195 w 703412"/>
              <a:gd name="connsiteY11" fmla="*/ 292115 h 889695"/>
              <a:gd name="connsiteX12" fmla="*/ 308436 w 703412"/>
              <a:gd name="connsiteY12" fmla="*/ 141792 h 889695"/>
              <a:gd name="connsiteX13" fmla="*/ 360400 w 703412"/>
              <a:gd name="connsiteY13" fmla="*/ 138652 h 889695"/>
              <a:gd name="connsiteX14" fmla="*/ 406893 w 703412"/>
              <a:gd name="connsiteY14" fmla="*/ 0 h 889695"/>
              <a:gd name="connsiteX15" fmla="*/ 456366 w 703412"/>
              <a:gd name="connsiteY15" fmla="*/ 147540 h 889695"/>
              <a:gd name="connsiteX16" fmla="*/ 526269 w 703412"/>
              <a:gd name="connsiteY16" fmla="*/ 170748 h 889695"/>
              <a:gd name="connsiteX17" fmla="*/ 574717 w 703412"/>
              <a:gd name="connsiteY17" fmla="*/ 198119 h 889695"/>
              <a:gd name="connsiteX18" fmla="*/ 572716 w 703412"/>
              <a:gd name="connsiteY18" fmla="*/ 199633 h 889695"/>
              <a:gd name="connsiteX19" fmla="*/ 531860 w 703412"/>
              <a:gd name="connsiteY19" fmla="*/ 246658 h 889695"/>
              <a:gd name="connsiteX20" fmla="*/ 616969 w 703412"/>
              <a:gd name="connsiteY20" fmla="*/ 681602 h 889695"/>
              <a:gd name="connsiteX21" fmla="*/ 673249 w 703412"/>
              <a:gd name="connsiteY21" fmla="*/ 713398 h 889695"/>
              <a:gd name="connsiteX22" fmla="*/ 703412 w 703412"/>
              <a:gd name="connsiteY22" fmla="*/ 723412 h 889695"/>
              <a:gd name="connsiteX23" fmla="*/ 697121 w 703412"/>
              <a:gd name="connsiteY23" fmla="*/ 734746 h 889695"/>
              <a:gd name="connsiteX24" fmla="*/ 168039 w 703412"/>
              <a:gd name="connsiteY24" fmla="*/ 817692 h 88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3412" h="889695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name="adj" fmla="val 3001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name="adj" fmla="val 2376"/>
              </a:avLst>
            </a:prstGeom>
            <a:solidFill>
              <a:srgbClr val="FFF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2" b="49565"/>
          <a:stretch>
            <a:fillRect/>
          </a:stretch>
        </p:blipFill>
        <p:spPr>
          <a:xfrm flipV="1">
            <a:off x="1692039" y="-48042"/>
            <a:ext cx="8765196" cy="564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t="14556" r="13488" b="13487"/>
          <a:stretch>
            <a:fillRect/>
          </a:stretch>
        </p:blipFill>
        <p:spPr>
          <a:xfrm>
            <a:off x="6146432" y="796028"/>
            <a:ext cx="506482" cy="506480"/>
          </a:xfrm>
          <a:prstGeom prst="round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1306755" y="5626159"/>
            <a:ext cx="970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10</a:t>
            </a:r>
            <a:r>
              <a:rPr lang="zh-CN" altLang="en-US" sz="3200" dirty="0" smtClean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年前你错过了淘宝，今天你还想错过微店么？</a:t>
            </a:r>
            <a:endParaRPr lang="zh-CN" altLang="en-US" sz="3200" dirty="0">
              <a:solidFill>
                <a:prstClr val="black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1577325" y="4555883"/>
            <a:ext cx="1553058" cy="492494"/>
          </a:xfrm>
          <a:prstGeom prst="roundRect">
            <a:avLst/>
          </a:prstGeom>
          <a:gradFill flip="none" rotWithShape="1">
            <a:gsLst>
              <a:gs pos="0">
                <a:srgbClr val="B92034"/>
              </a:gs>
              <a:gs pos="62200">
                <a:srgbClr val="D12B36"/>
              </a:gs>
              <a:gs pos="100000">
                <a:srgbClr val="D92C33"/>
              </a:gs>
            </a:gsLst>
            <a:lin ang="1620000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592719" y="4547016"/>
            <a:ext cx="1510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500" dirty="0">
                <a:solidFill>
                  <a:prstClr val="white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商家数量 </a:t>
            </a:r>
            <a:endParaRPr lang="zh-CN" altLang="en-US" sz="2500" dirty="0">
              <a:solidFill>
                <a:prstClr val="white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440046" y="4411682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anose="02010600040101010101" pitchFamily="2" charset="-122"/>
              </a:rPr>
              <a:t>较少</a:t>
            </a:r>
            <a:endParaRPr lang="en-US" altLang="zh-CN" sz="28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4778346" y="4555883"/>
            <a:ext cx="1553058" cy="492494"/>
          </a:xfrm>
          <a:prstGeom prst="roundRect">
            <a:avLst/>
          </a:prstGeom>
          <a:gradFill flip="none" rotWithShape="1">
            <a:gsLst>
              <a:gs pos="0">
                <a:srgbClr val="B92034"/>
              </a:gs>
              <a:gs pos="62200">
                <a:srgbClr val="D12B36"/>
              </a:gs>
              <a:gs pos="100000">
                <a:srgbClr val="D92C33"/>
              </a:gs>
            </a:gsLst>
            <a:lin ang="1620000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802290" y="4547016"/>
            <a:ext cx="1510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500" dirty="0">
                <a:solidFill>
                  <a:prstClr val="white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推广费用</a:t>
            </a:r>
            <a:endParaRPr lang="zh-CN" altLang="en-US" sz="2500" dirty="0">
              <a:solidFill>
                <a:prstClr val="white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380575" y="4411682"/>
            <a:ext cx="1980029" cy="660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anose="02010600040101010101" pitchFamily="2" charset="-122"/>
              </a:rPr>
              <a:t>一般不需要</a:t>
            </a:r>
            <a:endParaRPr lang="en-US" altLang="zh-CN" sz="28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8550699" y="4555883"/>
            <a:ext cx="1553058" cy="492494"/>
          </a:xfrm>
          <a:prstGeom prst="roundRect">
            <a:avLst/>
          </a:prstGeom>
          <a:gradFill flip="none" rotWithShape="1">
            <a:gsLst>
              <a:gs pos="0">
                <a:srgbClr val="B92034"/>
              </a:gs>
              <a:gs pos="62200">
                <a:srgbClr val="D12B36"/>
              </a:gs>
              <a:gs pos="100000">
                <a:srgbClr val="D92C33"/>
              </a:gs>
            </a:gsLst>
            <a:lin ang="1620000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574643" y="4547016"/>
            <a:ext cx="15102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500" dirty="0" smtClean="0">
                <a:solidFill>
                  <a:prstClr val="white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rPr>
              <a:t>客户忠诚</a:t>
            </a:r>
            <a:endParaRPr lang="zh-CN" altLang="en-US" sz="2500" dirty="0">
              <a:solidFill>
                <a:prstClr val="white"/>
              </a:solidFill>
              <a:latin typeface="华文黑体" panose="02010600040101010101" pitchFamily="2" charset="-122"/>
              <a:ea typeface="华文黑体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0176334" y="4411682"/>
            <a:ext cx="902811" cy="660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anose="02010600040101010101" pitchFamily="2" charset="-122"/>
              </a:rPr>
              <a:t>较高</a:t>
            </a:r>
            <a:endParaRPr lang="en-US" altLang="zh-CN" sz="28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1453630" y="4410013"/>
            <a:ext cx="9611245" cy="786847"/>
          </a:xfrm>
          <a:prstGeom prst="roundRect">
            <a:avLst/>
          </a:prstGeom>
          <a:noFill/>
          <a:ln>
            <a:solidFill>
              <a:srgbClr val="D72E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468394" y="507554"/>
            <a:ext cx="6803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微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10736" y="2598500"/>
            <a:ext cx="1379764" cy="1379764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2112245" y="2103578"/>
            <a:ext cx="7996137" cy="1753272"/>
            <a:chOff x="2163557" y="3218968"/>
            <a:chExt cx="7996137" cy="1753272"/>
          </a:xfrm>
        </p:grpSpPr>
        <p:sp>
          <p:nvSpPr>
            <p:cNvPr id="108" name="椭圆 107"/>
            <p:cNvSpPr/>
            <p:nvPr/>
          </p:nvSpPr>
          <p:spPr>
            <a:xfrm>
              <a:off x="5211489" y="3218968"/>
              <a:ext cx="1753272" cy="1753272"/>
            </a:xfrm>
            <a:prstGeom prst="ellipse">
              <a:avLst/>
            </a:prstGeom>
            <a:solidFill>
              <a:srgbClr val="D72E35"/>
            </a:solidFill>
            <a:ln w="114300">
              <a:solidFill>
                <a:srgbClr val="D72E3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 rot="16200000">
              <a:off x="3890065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19" name="等腰三角形 118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等腰三角形 119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5400000" flipH="1">
              <a:off x="7928736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17" name="等腰三角形 116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等腰三角形 117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5414143" y="3499828"/>
              <a:ext cx="1388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4400" dirty="0" smtClean="0">
                  <a:solidFill>
                    <a:prstClr val="white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成交</a:t>
              </a:r>
              <a:endParaRPr lang="zh-CN" altLang="en-US" sz="4400" dirty="0" smtClean="0">
                <a:solidFill>
                  <a:prstClr val="white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2163557" y="3665140"/>
              <a:ext cx="12482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3600" dirty="0" smtClean="0">
                  <a:solidFill>
                    <a:srgbClr val="D72E35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顾客</a:t>
              </a:r>
              <a:endParaRPr lang="zh-CN" altLang="en-US" sz="3600" dirty="0" smtClean="0">
                <a:solidFill>
                  <a:srgbClr val="D72E35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8911482" y="3665140"/>
              <a:ext cx="12482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3600" dirty="0" smtClean="0">
                  <a:solidFill>
                    <a:srgbClr val="D72E35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商家</a:t>
              </a:r>
              <a:endParaRPr lang="zh-CN" altLang="en-US" sz="3600" dirty="0" smtClean="0">
                <a:solidFill>
                  <a:srgbClr val="D72E35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3315922" y="361595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有</a:t>
              </a:r>
              <a:r>
                <a:rPr lang="zh-CN" altLang="en-US" sz="2400" dirty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信任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7752184" y="361595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  <a:latin typeface="华文黑体" panose="02010600040101010101" pitchFamily="2" charset="-122"/>
                  <a:ea typeface="华文黑体" panose="02010600040101010101" pitchFamily="2" charset="-122"/>
                  <a:cs typeface="华文黑体" panose="02010600040101010101" pitchFamily="2" charset="-122"/>
                </a:rPr>
                <a:t>有推荐</a:t>
              </a:r>
              <a:endParaRPr lang="zh-CN" altLang="en-US" sz="2400" dirty="0">
                <a:solidFill>
                  <a:prstClr val="black"/>
                </a:solidFill>
                <a:latin typeface="华文黑体" panose="02010600040101010101" pitchFamily="2" charset="-122"/>
                <a:ea typeface="华文黑体" panose="02010600040101010101" pitchFamily="2" charset="-122"/>
                <a:cs typeface="华文黑体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5212731" y="3230765"/>
              <a:ext cx="1733096" cy="173309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spcBef>
            <a:spcPts val="1200"/>
          </a:spcBef>
          <a:defRPr sz="2200" dirty="0" smtClean="0">
            <a:latin typeface="华文细黑" panose="02010600040101010101" pitchFamily="2" charset="-122"/>
            <a:ea typeface="华文细黑" panose="0201060004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1404</Words>
  <Application>WPS 演示</Application>
  <PresentationFormat>自定义</PresentationFormat>
  <Paragraphs>289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华文细黑</vt:lpstr>
      <vt:lpstr>方正粗宋简体</vt:lpstr>
      <vt:lpstr>方正大黑简体</vt:lpstr>
      <vt:lpstr>华文黑体</vt:lpstr>
      <vt:lpstr>黑体</vt:lpstr>
      <vt:lpstr>华文新魏</vt:lpstr>
      <vt:lpstr>叶根友刀锋黑草</vt:lpstr>
      <vt:lpstr>方正正粗黑简体</vt:lpstr>
      <vt:lpstr>Calibri</vt:lpstr>
      <vt:lpstr>微软雅黑</vt:lpstr>
      <vt:lpstr>Arial Unicode MS</vt:lpstr>
      <vt:lpstr>Calibri Light</vt:lpstr>
      <vt:lpstr>蒙纳简超刚黑</vt:lpstr>
      <vt:lpstr>经典繁仿圆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keywords>PPT模板，免费PPT模板下载，PPT模板免费下载，PPT模板下载，免费PPT模板，年会PPT模板，述职报告PPT模板，工作总结PPT模板</cp:keywords>
  <dc:subject>PPT模板，免费PPT模板下载，PPT模板免费下载，PPT模板下载，免费PPT模板，年会PPT模板，述职报告PPT模板，工作总结PPT模板</dc:subject>
  <cp:lastModifiedBy>五岁就跟骚！</cp:lastModifiedBy>
  <cp:revision>192</cp:revision>
  <dcterms:created xsi:type="dcterms:W3CDTF">2014-07-24T16:33:00Z</dcterms:created>
  <dcterms:modified xsi:type="dcterms:W3CDTF">2020-05-19T09:37:09Z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