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3"/>
    <p:sldId id="278" r:id="rId4"/>
    <p:sldId id="279" r:id="rId5"/>
    <p:sldId id="286" r:id="rId6"/>
    <p:sldId id="280" r:id="rId7"/>
    <p:sldId id="266" r:id="rId8"/>
    <p:sldId id="258" r:id="rId10"/>
    <p:sldId id="264" r:id="rId11"/>
    <p:sldId id="282" r:id="rId12"/>
    <p:sldId id="265" r:id="rId13"/>
    <p:sldId id="259" r:id="rId14"/>
    <p:sldId id="267" r:id="rId15"/>
    <p:sldId id="276" r:id="rId16"/>
    <p:sldId id="261" r:id="rId17"/>
    <p:sldId id="277" r:id="rId18"/>
    <p:sldId id="275" r:id="rId19"/>
    <p:sldId id="287" r:id="rId20"/>
    <p:sldId id="268" r:id="rId21"/>
    <p:sldId id="271" r:id="rId22"/>
    <p:sldId id="270" r:id="rId23"/>
    <p:sldId id="269" r:id="rId24"/>
    <p:sldId id="273" r:id="rId25"/>
    <p:sldId id="274" r:id="rId26"/>
    <p:sldId id="284" r:id="rId2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05" autoAdjust="0"/>
  </p:normalViewPr>
  <p:slideViewPr>
    <p:cSldViewPr showGuides="1">
      <p:cViewPr>
        <p:scale>
          <a:sx n="80" d="100"/>
          <a:sy n="80" d="100"/>
        </p:scale>
        <p:origin x="-1086" y="-228"/>
      </p:cViewPr>
      <p:guideLst>
        <p:guide orient="horz" pos="165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49498031496063"/>
          <c:y val="0.196835875984252"/>
          <c:w val="0.732597112860892"/>
          <c:h val="0.6784714566929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行业规模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2018e</c:v>
                </c:pt>
                <c:pt idx="3">
                  <c:v>2019e</c:v>
                </c:pt>
                <c:pt idx="4">
                  <c:v>2020e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</c:v>
                </c:pt>
                <c:pt idx="1">
                  <c:v>57.3</c:v>
                </c:pt>
                <c:pt idx="2">
                  <c:v>118.1</c:v>
                </c:pt>
                <c:pt idx="3">
                  <c:v>215.3</c:v>
                </c:pt>
                <c:pt idx="4">
                  <c:v>356.8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660288"/>
        <c:axId val="117674368"/>
      </c:barChart>
      <c:lineChart>
        <c:grouping val="standard"/>
        <c:varyColors val="0"/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Sheet1!$A$2:$A$6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2018e</c:v>
                </c:pt>
                <c:pt idx="3">
                  <c:v>2019e</c:v>
                </c:pt>
                <c:pt idx="4">
                  <c:v>2020e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17660288"/>
        <c:axId val="117674368"/>
      </c:lineChart>
      <c:catAx>
        <c:axId val="11766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117674368"/>
        <c:crosses val="autoZero"/>
        <c:auto val="1"/>
        <c:lblAlgn val="ctr"/>
        <c:lblOffset val="100"/>
        <c:noMultiLvlLbl val="0"/>
      </c:catAx>
      <c:valAx>
        <c:axId val="117674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117660288"/>
        <c:crosses val="autoZero"/>
        <c:crossBetween val="between"/>
      </c:valAx>
    </c:plotArea>
    <c:legend>
      <c:legendPos val="r"/>
      <c:legendEntry>
        <c:idx val="1"/>
        <c:delete val="1"/>
      </c:legendEntry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1800">
          <a:solidFill>
            <a:schemeClr val="bg1"/>
          </a:solidFill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62859299299"/>
          <c:y val="0.253271064051792"/>
          <c:w val="0.65080218087895"/>
          <c:h val="0.3719023453247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同比增长率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2017</c:v>
                </c:pt>
                <c:pt idx="1">
                  <c:v>2018e</c:v>
                </c:pt>
                <c:pt idx="2">
                  <c:v>2019e</c:v>
                </c:pt>
                <c:pt idx="3">
                  <c:v>2020e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1.839</c:v>
                </c:pt>
                <c:pt idx="1">
                  <c:v>1.135</c:v>
                </c:pt>
                <c:pt idx="2">
                  <c:v>0.844</c:v>
                </c:pt>
                <c:pt idx="3">
                  <c:v>0.676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44413696"/>
        <c:axId val="44415232"/>
      </c:lineChart>
      <c:catAx>
        <c:axId val="44413696"/>
        <c:scaling>
          <c:orientation val="minMax"/>
        </c:scaling>
        <c:delete val="1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4415232"/>
        <c:crosses val="autoZero"/>
        <c:auto val="1"/>
        <c:lblAlgn val="ctr"/>
        <c:lblOffset val="100"/>
        <c:noMultiLvlLbl val="0"/>
      </c:catAx>
      <c:valAx>
        <c:axId val="4441523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4413696"/>
        <c:crosses val="autoZero"/>
        <c:crossBetween val="between"/>
      </c:valAx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</a:p>
        </c:txPr>
      </c:legendEntry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100" b="0" i="0" u="none" strike="noStrike" kern="120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088778014564"/>
          <c:y val="0.0713501584872418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800" b="1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</a:defRPr>
          </a:pPr>
        </a:p>
      </c:txPr>
    </c:title>
    <c:autoTitleDeleted val="0"/>
    <c:plotArea>
      <c:layout>
        <c:manualLayout>
          <c:layoutTarget val="inner"/>
          <c:xMode val="edge"/>
          <c:yMode val="edge"/>
          <c:x val="0.00247246671449797"/>
          <c:y val="0.197080909170696"/>
          <c:w val="0.964726141539829"/>
          <c:h val="0.688823980844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月独立设备数（万台）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/>
                      <a:t>5.3</a:t>
                    </a:r>
                    <a:r>
                      <a:rPr altLang="en-US"/>
                      <a:t>亿</a:t>
                    </a:r>
                    <a:endParaRPr altLang="en-US"/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/>
                      <a:t>4.25</a:t>
                    </a:r>
                    <a:r>
                      <a:rPr altLang="en-US"/>
                      <a:t>亿</a:t>
                    </a:r>
                    <a:endParaRPr altLang="en-US"/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/>
                      <a:t>1.41</a:t>
                    </a:r>
                    <a:r>
                      <a:rPr altLang="en-US"/>
                      <a:t>亿</a:t>
                    </a:r>
                    <a:endParaRPr altLang="en-US"/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0222522004304818"/>
                  <c:y val="-0.045201778482254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/>
                      <a:t>1.41</a:t>
                    </a:r>
                    <a:r>
                      <a:rPr altLang="en-US"/>
                      <a:t>亿</a:t>
                    </a:r>
                    <a:endParaRPr altLang="en-US"/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453285564324629"/>
                  <c:y val="-0.0366613502897546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0</a:t>
                    </a:r>
                    <a:r>
                      <a:rPr lang="en-US" altLang="zh-CN"/>
                      <a:t>.85</a:t>
                    </a:r>
                    <a:r>
                      <a:rPr altLang="en-US"/>
                      <a:t>亿</a:t>
                    </a:r>
                    <a:endParaRPr altLang="en-US"/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/>
                      <a:t>0.59</a:t>
                    </a:r>
                    <a:r>
                      <a:rPr altLang="en-US"/>
                      <a:t>亿</a:t>
                    </a:r>
                    <a:endParaRPr altLang="en-US"/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612322410698"/>
                      <c:h val="0.0831129475318868"/>
                    </c:manualLayout>
                  </c15:layout>
                </c:ext>
              </c:extLst>
            </c:dLbl>
            <c:dLbl>
              <c:idx val="6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/>
                      <a:t>0.41</a:t>
                    </a:r>
                    <a:r>
                      <a:rPr altLang="en-US"/>
                      <a:t>亿</a:t>
                    </a:r>
                    <a:endParaRPr altLang="en-US"/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0</a:t>
                    </a:r>
                    <a:r>
                      <a:rPr lang="en-US" altLang="zh-CN"/>
                      <a:t>.25</a:t>
                    </a:r>
                    <a:r>
                      <a:rPr altLang="en-US"/>
                      <a:t>亿</a:t>
                    </a:r>
                    <a:endParaRPr altLang="en-US"/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Sheet1!$A$2:$A$9</c:f>
              <c:strCache>
                <c:ptCount val="8"/>
                <c:pt idx="0">
                  <c:v>西瓜视频</c:v>
                </c:pt>
                <c:pt idx="1">
                  <c:v>快手</c:v>
                </c:pt>
                <c:pt idx="2">
                  <c:v>抖音</c:v>
                </c:pt>
                <c:pt idx="3">
                  <c:v>火山小视频</c:v>
                </c:pt>
                <c:pt idx="4">
                  <c:v>美拍</c:v>
                </c:pt>
                <c:pt idx="5">
                  <c:v>秒拍</c:v>
                </c:pt>
                <c:pt idx="6">
                  <c:v>小咖秀</c:v>
                </c:pt>
                <c:pt idx="7">
                  <c:v>梨视频</c:v>
                </c:pt>
              </c:strCache>
            </c:strRef>
          </c:cat>
          <c:val>
            <c:numRef>
              <c:f>Sheet1!$B$2:$B$9</c:f>
              <c:numCache>
                <c:formatCode>#,##0.00</c:formatCode>
                <c:ptCount val="8"/>
                <c:pt idx="0">
                  <c:v>530000000</c:v>
                </c:pt>
                <c:pt idx="1">
                  <c:v>420000000</c:v>
                </c:pt>
                <c:pt idx="2">
                  <c:v>141000000</c:v>
                </c:pt>
                <c:pt idx="3">
                  <c:v>141000000</c:v>
                </c:pt>
                <c:pt idx="4">
                  <c:v>85000000</c:v>
                </c:pt>
                <c:pt idx="5">
                  <c:v>59000000</c:v>
                </c:pt>
                <c:pt idx="6" c:formatCode="General">
                  <c:v>41000000</c:v>
                </c:pt>
                <c:pt idx="7" c:formatCode="General">
                  <c:v>41000000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999360"/>
        <c:axId val="128025728"/>
      </c:barChart>
      <c:catAx>
        <c:axId val="127999360"/>
        <c:scaling>
          <c:orientation val="minMax"/>
        </c:scaling>
        <c:delete val="1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</a:p>
        </c:txPr>
        <c:crossAx val="128025728"/>
        <c:crosses val="autoZero"/>
        <c:auto val="1"/>
        <c:lblAlgn val="ctr"/>
        <c:lblOffset val="100"/>
        <c:noMultiLvlLbl val="0"/>
      </c:catAx>
      <c:valAx>
        <c:axId val="12802572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27999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88056-9C04-400B-A09E-3CAD2D93F90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6F9CC6CE-D610-44BD-A96A-B94F73D3D5A5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anose="020B0503020204020204" charset="-122"/>
              <a:ea typeface="微软雅黑" panose="020B0503020204020204" charset="-122"/>
            </a:rPr>
            <a:t>萌芽期</a:t>
          </a:r>
          <a:r>
            <a:rPr lang="zh-CN" altLang="en-US" sz="1000" dirty="0" smtClean="0">
              <a:latin typeface="微软雅黑" panose="020B0503020204020204" charset="-122"/>
              <a:ea typeface="微软雅黑" panose="020B0503020204020204" charset="-122"/>
            </a:rPr>
            <a:t>（</a:t>
          </a:r>
          <a:r>
            <a:rPr lang="en-US" altLang="zh-CN" sz="1000" dirty="0" smtClean="0">
              <a:latin typeface="微软雅黑" panose="020B0503020204020204" charset="-122"/>
              <a:ea typeface="微软雅黑" panose="020B0503020204020204" charset="-122"/>
            </a:rPr>
            <a:t>2004</a:t>
          </a:r>
          <a:r>
            <a:rPr lang="zh-CN" altLang="en-US" sz="1000" dirty="0" smtClean="0">
              <a:latin typeface="微软雅黑" panose="020B0503020204020204" charset="-122"/>
              <a:ea typeface="微软雅黑" panose="020B0503020204020204" charset="-122"/>
            </a:rPr>
            <a:t>年）</a:t>
          </a:r>
          <a:endParaRPr lang="zh-CN" altLang="en-US" sz="10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4BCC7893-D305-4116-96DD-7A9A5C9C1EAC}" cxnId="{6C5D20EA-FF75-4B1E-AFBC-E3458AD849AF}" type="parTrans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21334D6A-B8E1-4BD7-997E-1345108C70A4}" cxnId="{6C5D20EA-FF75-4B1E-AFBC-E3458AD849AF}" type="sibTrans">
      <dgm:prSet custT="1"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B2C904AA-A01C-4863-8EE5-8DBABB2CAF3D}">
      <dgm:prSet phldrT="[文本]" custT="1"/>
      <dgm:spPr/>
      <dgm:t>
        <a:bodyPr/>
        <a:lstStyle/>
        <a:p>
          <a:r>
            <a:rPr lang="zh-CN" altLang="en-US" sz="1200" smtClean="0">
              <a:latin typeface="微软雅黑" panose="020B0503020204020204" charset="-122"/>
              <a:ea typeface="微软雅黑" panose="020B0503020204020204" charset="-122"/>
            </a:rPr>
            <a:t>视频网站时代</a:t>
          </a:r>
          <a:endParaRPr lang="zh-CN" altLang="en-US" sz="12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B865425D-F122-48D4-BADE-D99B261A4614}" cxnId="{7A0E4328-8648-4F17-8CED-EB412FDC9FCC}" type="parTrans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8A0F5665-AEE0-48EB-8298-18B08622B904}" cxnId="{7A0E4328-8648-4F17-8CED-EB412FDC9FCC}" type="sibTrans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9168D582-50BB-44C3-B003-3A2A604F61A4}">
      <dgm:prSet phldrT="[文本]" custT="1"/>
      <dgm:spPr/>
      <dgm:t>
        <a:bodyPr/>
        <a:lstStyle/>
        <a:p>
          <a:r>
            <a:rPr lang="zh-CN" altLang="en-US" sz="1400" smtClean="0">
              <a:latin typeface="微软雅黑" panose="020B0503020204020204" charset="-122"/>
              <a:ea typeface="微软雅黑" panose="020B0503020204020204" charset="-122"/>
            </a:rPr>
            <a:t>探索期</a:t>
          </a:r>
          <a:r>
            <a:rPr lang="zh-CN" altLang="en-US" sz="1000" smtClean="0">
              <a:latin typeface="微软雅黑" panose="020B0503020204020204" charset="-122"/>
              <a:ea typeface="微软雅黑" panose="020B0503020204020204" charset="-122"/>
            </a:rPr>
            <a:t>（</a:t>
          </a:r>
          <a:r>
            <a:rPr lang="en-US" altLang="zh-CN" sz="1000" smtClean="0">
              <a:latin typeface="微软雅黑" panose="020B0503020204020204" charset="-122"/>
              <a:ea typeface="微软雅黑" panose="020B0503020204020204" charset="-122"/>
            </a:rPr>
            <a:t>2012</a:t>
          </a:r>
          <a:r>
            <a:rPr lang="zh-CN" altLang="en-US" sz="1000" smtClean="0">
              <a:latin typeface="微软雅黑" panose="020B0503020204020204" charset="-122"/>
              <a:ea typeface="微软雅黑" panose="020B0503020204020204" charset="-122"/>
            </a:rPr>
            <a:t>年）</a:t>
          </a:r>
          <a:endParaRPr lang="zh-CN" altLang="en-US" sz="10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BA4733D3-E664-42FD-920D-F190B7AFCF24}" cxnId="{F5245A67-339D-4B5D-A2B9-759425D2C0A4}" type="parTrans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1CC557B5-C884-4035-B52A-967EDC2076CC}" cxnId="{F5245A67-339D-4B5D-A2B9-759425D2C0A4}" type="sibTrans">
      <dgm:prSet custT="1"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78F41775-974E-44A1-908E-00E09C376B34}">
      <dgm:prSet phldrT="[文本]" custT="1"/>
      <dgm:spPr/>
      <dgm:t>
        <a:bodyPr/>
        <a:lstStyle/>
        <a:p>
          <a:r>
            <a:rPr lang="zh-CN" altLang="en-US" sz="1200" smtClean="0">
              <a:latin typeface="微软雅黑" panose="020B0503020204020204" charset="-122"/>
              <a:ea typeface="微软雅黑" panose="020B0503020204020204" charset="-122"/>
            </a:rPr>
            <a:t>基于移动端，短视频用户习惯逐渐养成</a:t>
          </a:r>
          <a:endParaRPr lang="zh-CN" altLang="en-US" sz="12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08F28380-06CC-47B6-88D2-BAC04E816289}" cxnId="{9334C1B5-5FB8-4A43-A84D-0D0A921F5961}" type="parTrans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CCE15286-D272-4E12-A82E-EDCC8A51CE13}" cxnId="{9334C1B5-5FB8-4A43-A84D-0D0A921F5961}" type="sibTrans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8DAF7C74-2CCB-49CE-90C2-CA53694BADAB}">
      <dgm:prSet phldrT="[文本]" custT="1"/>
      <dgm:spPr/>
      <dgm:t>
        <a:bodyPr/>
        <a:lstStyle/>
        <a:p>
          <a:r>
            <a:rPr lang="zh-CN" altLang="en-US" sz="1400" smtClean="0">
              <a:latin typeface="微软雅黑" panose="020B0503020204020204" charset="-122"/>
              <a:ea typeface="微软雅黑" panose="020B0503020204020204" charset="-122"/>
            </a:rPr>
            <a:t>成长期</a:t>
          </a:r>
          <a:r>
            <a:rPr lang="zh-CN" altLang="en-US" sz="1000" smtClean="0">
              <a:latin typeface="微软雅黑" panose="020B0503020204020204" charset="-122"/>
              <a:ea typeface="微软雅黑" panose="020B0503020204020204" charset="-122"/>
            </a:rPr>
            <a:t>（</a:t>
          </a:r>
          <a:r>
            <a:rPr lang="en-US" altLang="zh-CN" sz="1000" smtClean="0">
              <a:latin typeface="微软雅黑" panose="020B0503020204020204" charset="-122"/>
              <a:ea typeface="微软雅黑" panose="020B0503020204020204" charset="-122"/>
            </a:rPr>
            <a:t>2016</a:t>
          </a:r>
          <a:r>
            <a:rPr lang="zh-CN" altLang="en-US" sz="1000" smtClean="0">
              <a:latin typeface="微软雅黑" panose="020B0503020204020204" charset="-122"/>
              <a:ea typeface="微软雅黑" panose="020B0503020204020204" charset="-122"/>
            </a:rPr>
            <a:t>年）</a:t>
          </a:r>
          <a:endParaRPr lang="zh-CN" altLang="en-US" sz="10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AB191495-4762-4F77-9A56-818FE7F9BD0E}" cxnId="{C7974CCB-D7BC-4919-BD00-050435C9D7E7}" type="parTrans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A73692CA-A0F4-4FA7-9647-D5889DBD82F7}" cxnId="{C7974CCB-D7BC-4919-BD00-050435C9D7E7}" type="sibTrans">
      <dgm:prSet custT="1"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C4C5B012-7B85-46D9-8751-1B6AF48E5326}">
      <dgm:prSet phldrT="[文本]" custT="1"/>
      <dgm:spPr/>
      <dgm:t>
        <a:bodyPr/>
        <a:lstStyle/>
        <a:p>
          <a:r>
            <a:rPr lang="zh-CN" altLang="en-US" sz="1200" smtClean="0">
              <a:latin typeface="微软雅黑" panose="020B0503020204020204" charset="-122"/>
              <a:ea typeface="微软雅黑" panose="020B0503020204020204" charset="-122"/>
            </a:rPr>
            <a:t>短视频</a:t>
          </a:r>
          <a:r>
            <a:rPr lang="en-US" altLang="zh-CN" sz="1200" smtClean="0">
              <a:latin typeface="微软雅黑" panose="020B0503020204020204" charset="-122"/>
              <a:ea typeface="微软雅黑" panose="020B0503020204020204" charset="-122"/>
            </a:rPr>
            <a:t>APP</a:t>
          </a:r>
          <a:r>
            <a:rPr lang="zh-CN" altLang="en-US" sz="1200" smtClean="0">
              <a:latin typeface="微软雅黑" panose="020B0503020204020204" charset="-122"/>
              <a:ea typeface="微软雅黑" panose="020B0503020204020204" charset="-122"/>
            </a:rPr>
            <a:t>数量大幅增长</a:t>
          </a:r>
          <a:endParaRPr lang="zh-CN" altLang="en-US" sz="12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5E8C68CF-32B2-48DC-A27C-19966DD028F3}" cxnId="{98245028-265A-4F69-9443-BD49C2C85C6A}" type="parTrans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AC43AD6C-1682-42A0-9AD6-52D16786B436}" cxnId="{98245028-265A-4F69-9443-BD49C2C85C6A}" type="sibTrans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96077D3A-088C-4257-8E57-914ECA93DFD3}">
      <dgm:prSet phldrT="[文本]" custT="1"/>
      <dgm:spPr/>
      <dgm:t>
        <a:bodyPr/>
        <a:lstStyle/>
        <a:p>
          <a:r>
            <a:rPr lang="zh-CN" altLang="en-US" sz="1400" smtClean="0">
              <a:latin typeface="微软雅黑" panose="020B0503020204020204" charset="-122"/>
              <a:ea typeface="微软雅黑" panose="020B0503020204020204" charset="-122"/>
            </a:rPr>
            <a:t>成熟期</a:t>
          </a:r>
          <a:r>
            <a:rPr lang="zh-CN" altLang="en-US" sz="1000" smtClean="0">
              <a:latin typeface="微软雅黑" panose="020B0503020204020204" charset="-122"/>
              <a:ea typeface="微软雅黑" panose="020B0503020204020204" charset="-122"/>
            </a:rPr>
            <a:t>（</a:t>
          </a:r>
          <a:r>
            <a:rPr lang="en-US" altLang="zh-CN" sz="1000" smtClean="0">
              <a:latin typeface="微软雅黑" panose="020B0503020204020204" charset="-122"/>
              <a:ea typeface="微软雅黑" panose="020B0503020204020204" charset="-122"/>
            </a:rPr>
            <a:t>2017</a:t>
          </a:r>
          <a:r>
            <a:rPr lang="zh-CN" altLang="en-US" sz="1000" smtClean="0">
              <a:latin typeface="微软雅黑" panose="020B0503020204020204" charset="-122"/>
              <a:ea typeface="微软雅黑" panose="020B0503020204020204" charset="-122"/>
            </a:rPr>
            <a:t>年）</a:t>
          </a:r>
          <a:endParaRPr lang="zh-CN" altLang="en-US" sz="10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8F4AC7DE-6EE4-47BB-B2AC-B64B840262ED}" cxnId="{5149E9E8-429B-4503-9A77-C7D0970E3C60}" type="parTrans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D5145682-E1F0-402D-9025-82C6AEFE3759}" cxnId="{5149E9E8-429B-4503-9A77-C7D0970E3C60}" type="sibTrans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3D4AE486-CBA6-448E-B2A5-608F9B2EAC85}">
      <dgm:prSet custT="1"/>
      <dgm:spPr/>
      <dgm:t>
        <a:bodyPr/>
        <a:lstStyle/>
        <a:p>
          <a:r>
            <a:rPr lang="zh-CN" altLang="en-US" sz="1200" smtClean="0">
              <a:latin typeface="微软雅黑" panose="020B0503020204020204" charset="-122"/>
              <a:ea typeface="微软雅黑" panose="020B0503020204020204" charset="-122"/>
            </a:rPr>
            <a:t>各大互联网巨头全面布局短视频领域</a:t>
          </a:r>
          <a:endParaRPr lang="en-US" altLang="zh-CN" sz="1200" dirty="0" smtClean="0">
            <a:latin typeface="微软雅黑" panose="020B0503020204020204" charset="-122"/>
            <a:ea typeface="微软雅黑" panose="020B0503020204020204" charset="-122"/>
          </a:endParaRPr>
        </a:p>
      </dgm:t>
    </dgm:pt>
    <dgm:pt modelId="{3C12FAB5-D478-4966-96A3-32C01586D5A7}" cxnId="{AB0789D4-A6D4-46ED-A8F5-D722B2D8B5BD}" type="parTrans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EEE121C9-B416-4093-95B5-F13242915409}" cxnId="{AB0789D4-A6D4-46ED-A8F5-D722B2D8B5BD}" type="sibTrans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F0ADE21A-B5F7-4287-A52A-3916124B5AC0}">
      <dgm:prSet phldrT="[文本]" custT="1"/>
      <dgm:spPr/>
      <dgm:t>
        <a:bodyPr/>
        <a:lstStyle/>
        <a:p>
          <a:r>
            <a:rPr lang="zh-CN" altLang="en-US" sz="1200" smtClean="0">
              <a:latin typeface="微软雅黑" panose="020B0503020204020204" charset="-122"/>
              <a:ea typeface="微软雅黑" panose="020B0503020204020204" charset="-122"/>
            </a:rPr>
            <a:t>搬运国外优质内容，或对长视频进行加工和改编 </a:t>
          </a:r>
          <a:endParaRPr lang="zh-CN" altLang="en-US" sz="12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6AF30CAE-4D5B-4937-9244-660748E7690B}" cxnId="{9E3A47D3-42C4-49A3-A150-000AE1603348}" type="parTrans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A02E7850-B482-484F-A666-ECD17EA4F788}" cxnId="{9E3A47D3-42C4-49A3-A150-000AE1603348}" type="sibTrans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DD52CDDF-4D2A-4825-8F35-36FCE09FE7FE}">
      <dgm:prSet custT="1"/>
      <dgm:spPr/>
      <dgm:t>
        <a:bodyPr/>
        <a:lstStyle/>
        <a:p>
          <a:r>
            <a:rPr lang="zh-CN" altLang="en-US" sz="1200" smtClean="0">
              <a:latin typeface="微软雅黑" panose="020B0503020204020204" charset="-122"/>
              <a:ea typeface="微软雅黑" panose="020B0503020204020204" charset="-122"/>
            </a:rPr>
            <a:t>手机成为短视频拍摄工具 </a:t>
          </a:r>
          <a:endParaRPr lang="zh-CN" altLang="en-US" sz="12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C26FBB1D-C359-425C-BEAE-F770FC00EDA0}" cxnId="{89C2752C-7CB9-4B31-8144-1D0B2384F157}" type="sibTrans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5B111A49-5233-47BA-B543-415F2C4C185D}" cxnId="{89C2752C-7CB9-4B31-8144-1D0B2384F157}" type="parTrans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95F9E0E8-ECC7-4456-A77F-8D842487310F}">
      <dgm:prSet phldrT="[文本]" custT="1"/>
      <dgm:spPr/>
      <dgm:t>
        <a:bodyPr/>
        <a:lstStyle/>
        <a:p>
          <a:r>
            <a:rPr lang="zh-CN" altLang="en-US" sz="1200" smtClean="0">
              <a:latin typeface="微软雅黑" panose="020B0503020204020204" charset="-122"/>
              <a:ea typeface="微软雅黑" panose="020B0503020204020204" charset="-122"/>
            </a:rPr>
            <a:t>市场竞争格局逐渐稳定，行业监管制度完善，产业运作机制规范</a:t>
          </a:r>
          <a:endParaRPr lang="zh-CN" altLang="en-US" sz="12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100A6930-BB23-4F6E-BF1B-D529104B98F3}" cxnId="{2A32B0C0-641D-4183-9ACF-7C2492C60547}" type="parTrans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7E9153C4-110E-478F-9BC2-028AA6F34F34}" cxnId="{2A32B0C0-641D-4183-9ACF-7C2492C60547}" type="sibTrans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808746B0-A53F-48F8-8F5F-FFF870BE99E9}" type="pres">
      <dgm:prSet presAssocID="{16A88056-9C04-400B-A09E-3CAD2D93F90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86EDE8C-E40C-4363-A7D7-4DBF01397EC4}" type="pres">
      <dgm:prSet presAssocID="{16A88056-9C04-400B-A09E-3CAD2D93F907}" presName="arrow" presStyleLbl="bgShp" presStyleIdx="0" presStyleCnt="1" custScaleX="113003" custScaleY="94571" custLinFactNeighborY="-6050"/>
      <dgm:spPr/>
      <dgm:t>
        <a:bodyPr/>
        <a:lstStyle/>
        <a:p>
          <a:endParaRPr lang="zh-CN" altLang="en-US"/>
        </a:p>
      </dgm:t>
    </dgm:pt>
    <dgm:pt modelId="{9A2F3B29-F3E3-4FC0-ADC2-B7DE8C12E103}" type="pres">
      <dgm:prSet presAssocID="{16A88056-9C04-400B-A09E-3CAD2D93F907}" presName="linearProcess" presStyleCnt="0"/>
      <dgm:spPr/>
      <dgm:t>
        <a:bodyPr/>
        <a:lstStyle/>
        <a:p>
          <a:endParaRPr lang="zh-CN" altLang="en-US"/>
        </a:p>
      </dgm:t>
    </dgm:pt>
    <dgm:pt modelId="{D239B457-5B7B-4723-A143-A1421B0118E7}" type="pres">
      <dgm:prSet presAssocID="{6F9CC6CE-D610-44BD-A96A-B94F73D3D5A5}" presName="textNode" presStyleLbl="node1" presStyleIdx="0" presStyleCnt="4" custScaleX="134410" custScaleY="12553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FD4488-B82E-4244-9CFA-60B369859104}" type="pres">
      <dgm:prSet presAssocID="{21334D6A-B8E1-4BD7-997E-1345108C70A4}" presName="sibTrans" presStyleCnt="0"/>
      <dgm:spPr/>
      <dgm:t>
        <a:bodyPr/>
        <a:lstStyle/>
        <a:p>
          <a:endParaRPr lang="zh-CN" altLang="en-US"/>
        </a:p>
      </dgm:t>
    </dgm:pt>
    <dgm:pt modelId="{884E869D-D82B-4C16-ADFE-B3974A42606B}" type="pres">
      <dgm:prSet presAssocID="{9168D582-50BB-44C3-B003-3A2A604F61A4}" presName="textNode" presStyleLbl="node1" presStyleIdx="1" presStyleCnt="4" custScaleX="134399" custScaleY="125536" custLinFactNeighborX="-446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753342-7ECD-4CDB-95C9-39C4C4B7EACD}" type="pres">
      <dgm:prSet presAssocID="{1CC557B5-C884-4035-B52A-967EDC2076CC}" presName="sibTrans" presStyleCnt="0"/>
      <dgm:spPr/>
      <dgm:t>
        <a:bodyPr/>
        <a:lstStyle/>
        <a:p>
          <a:endParaRPr lang="zh-CN" altLang="en-US"/>
        </a:p>
      </dgm:t>
    </dgm:pt>
    <dgm:pt modelId="{E66E4F11-EFD2-4869-8A0B-5B4C17806BAC}" type="pres">
      <dgm:prSet presAssocID="{8DAF7C74-2CCB-49CE-90C2-CA53694BADAB}" presName="textNode" presStyleLbl="node1" presStyleIdx="2" presStyleCnt="4" custScaleX="133591" custScaleY="125536" custLinFactNeighborX="-795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7D7F94-3225-4410-A6D9-F73F7F96EB28}" type="pres">
      <dgm:prSet presAssocID="{A73692CA-A0F4-4FA7-9647-D5889DBD82F7}" presName="sibTrans" presStyleCnt="0"/>
      <dgm:spPr/>
      <dgm:t>
        <a:bodyPr/>
        <a:lstStyle/>
        <a:p>
          <a:endParaRPr lang="zh-CN" altLang="en-US"/>
        </a:p>
      </dgm:t>
    </dgm:pt>
    <dgm:pt modelId="{EFEFA09F-3247-4E1A-8D61-3E7BFD6FF7D1}" type="pres">
      <dgm:prSet presAssocID="{96077D3A-088C-4257-8E57-914ECA93DFD3}" presName="textNode" presStyleLbl="node1" presStyleIdx="3" presStyleCnt="4" custScaleX="139156" custScaleY="118720" custLinFactX="-3509" custLinFactNeighborX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3166ADE-B3A4-446B-B56D-6225C95FA37A}" type="presOf" srcId="{8DAF7C74-2CCB-49CE-90C2-CA53694BADAB}" destId="{E66E4F11-EFD2-4869-8A0B-5B4C17806BAC}" srcOrd="0" destOrd="0" presId="urn:microsoft.com/office/officeart/2005/8/layout/hProcess9"/>
    <dgm:cxn modelId="{2A32B0C0-641D-4183-9ACF-7C2492C60547}" srcId="{96077D3A-088C-4257-8E57-914ECA93DFD3}" destId="{95F9E0E8-ECC7-4456-A77F-8D842487310F}" srcOrd="0" destOrd="0" parTransId="{100A6930-BB23-4F6E-BF1B-D529104B98F3}" sibTransId="{7E9153C4-110E-478F-9BC2-028AA6F34F34}"/>
    <dgm:cxn modelId="{89C2752C-7CB9-4B31-8144-1D0B2384F157}" srcId="{9168D582-50BB-44C3-B003-3A2A604F61A4}" destId="{DD52CDDF-4D2A-4825-8F35-36FCE09FE7FE}" srcOrd="1" destOrd="0" parTransId="{5B111A49-5233-47BA-B543-415F2C4C185D}" sibTransId="{C26FBB1D-C359-425C-BEAE-F770FC00EDA0}"/>
    <dgm:cxn modelId="{D5EF1643-3D46-4C1F-8D97-68DC0937E0A7}" type="presOf" srcId="{96077D3A-088C-4257-8E57-914ECA93DFD3}" destId="{EFEFA09F-3247-4E1A-8D61-3E7BFD6FF7D1}" srcOrd="0" destOrd="0" presId="urn:microsoft.com/office/officeart/2005/8/layout/hProcess9"/>
    <dgm:cxn modelId="{10F08887-EB03-4D12-9DB6-43C320B626D5}" type="presOf" srcId="{F0ADE21A-B5F7-4287-A52A-3916124B5AC0}" destId="{D239B457-5B7B-4723-A143-A1421B0118E7}" srcOrd="0" destOrd="2" presId="urn:microsoft.com/office/officeart/2005/8/layout/hProcess9"/>
    <dgm:cxn modelId="{C7974CCB-D7BC-4919-BD00-050435C9D7E7}" srcId="{16A88056-9C04-400B-A09E-3CAD2D93F907}" destId="{8DAF7C74-2CCB-49CE-90C2-CA53694BADAB}" srcOrd="2" destOrd="0" parTransId="{AB191495-4762-4F77-9A56-818FE7F9BD0E}" sibTransId="{A73692CA-A0F4-4FA7-9647-D5889DBD82F7}"/>
    <dgm:cxn modelId="{8559A6BE-8CD1-4E74-9E31-D367B18FD2DD}" type="presOf" srcId="{16A88056-9C04-400B-A09E-3CAD2D93F907}" destId="{808746B0-A53F-48F8-8F5F-FFF870BE99E9}" srcOrd="0" destOrd="0" presId="urn:microsoft.com/office/officeart/2005/8/layout/hProcess9"/>
    <dgm:cxn modelId="{7BE8225C-6E95-4216-9414-7288C25B2209}" type="presOf" srcId="{6F9CC6CE-D610-44BD-A96A-B94F73D3D5A5}" destId="{D239B457-5B7B-4723-A143-A1421B0118E7}" srcOrd="0" destOrd="0" presId="urn:microsoft.com/office/officeart/2005/8/layout/hProcess9"/>
    <dgm:cxn modelId="{98245028-265A-4F69-9443-BD49C2C85C6A}" srcId="{8DAF7C74-2CCB-49CE-90C2-CA53694BADAB}" destId="{C4C5B012-7B85-46D9-8751-1B6AF48E5326}" srcOrd="0" destOrd="0" parTransId="{5E8C68CF-32B2-48DC-A27C-19966DD028F3}" sibTransId="{AC43AD6C-1682-42A0-9AD6-52D16786B436}"/>
    <dgm:cxn modelId="{5149E9E8-429B-4503-9A77-C7D0970E3C60}" srcId="{16A88056-9C04-400B-A09E-3CAD2D93F907}" destId="{96077D3A-088C-4257-8E57-914ECA93DFD3}" srcOrd="3" destOrd="0" parTransId="{8F4AC7DE-6EE4-47BB-B2AC-B64B840262ED}" sibTransId="{D5145682-E1F0-402D-9025-82C6AEFE3759}"/>
    <dgm:cxn modelId="{AB0789D4-A6D4-46ED-A8F5-D722B2D8B5BD}" srcId="{8DAF7C74-2CCB-49CE-90C2-CA53694BADAB}" destId="{3D4AE486-CBA6-448E-B2A5-608F9B2EAC85}" srcOrd="1" destOrd="0" parTransId="{3C12FAB5-D478-4966-96A3-32C01586D5A7}" sibTransId="{EEE121C9-B416-4093-95B5-F13242915409}"/>
    <dgm:cxn modelId="{7A0E4328-8648-4F17-8CED-EB412FDC9FCC}" srcId="{6F9CC6CE-D610-44BD-A96A-B94F73D3D5A5}" destId="{B2C904AA-A01C-4863-8EE5-8DBABB2CAF3D}" srcOrd="0" destOrd="0" parTransId="{B865425D-F122-48D4-BADE-D99B261A4614}" sibTransId="{8A0F5665-AEE0-48EB-8298-18B08622B904}"/>
    <dgm:cxn modelId="{4FC38201-F63D-40BE-9584-9BC96C4AA953}" type="presOf" srcId="{95F9E0E8-ECC7-4456-A77F-8D842487310F}" destId="{EFEFA09F-3247-4E1A-8D61-3E7BFD6FF7D1}" srcOrd="0" destOrd="1" presId="urn:microsoft.com/office/officeart/2005/8/layout/hProcess9"/>
    <dgm:cxn modelId="{28632B1D-D609-437F-BD58-53A49C7929D4}" type="presOf" srcId="{9168D582-50BB-44C3-B003-3A2A604F61A4}" destId="{884E869D-D82B-4C16-ADFE-B3974A42606B}" srcOrd="0" destOrd="0" presId="urn:microsoft.com/office/officeart/2005/8/layout/hProcess9"/>
    <dgm:cxn modelId="{4AD9FF7E-BF30-4EF5-A37B-D341D272F6D6}" type="presOf" srcId="{DD52CDDF-4D2A-4825-8F35-36FCE09FE7FE}" destId="{884E869D-D82B-4C16-ADFE-B3974A42606B}" srcOrd="0" destOrd="2" presId="urn:microsoft.com/office/officeart/2005/8/layout/hProcess9"/>
    <dgm:cxn modelId="{6C5D20EA-FF75-4B1E-AFBC-E3458AD849AF}" srcId="{16A88056-9C04-400B-A09E-3CAD2D93F907}" destId="{6F9CC6CE-D610-44BD-A96A-B94F73D3D5A5}" srcOrd="0" destOrd="0" parTransId="{4BCC7893-D305-4116-96DD-7A9A5C9C1EAC}" sibTransId="{21334D6A-B8E1-4BD7-997E-1345108C70A4}"/>
    <dgm:cxn modelId="{9E3A47D3-42C4-49A3-A150-000AE1603348}" srcId="{6F9CC6CE-D610-44BD-A96A-B94F73D3D5A5}" destId="{F0ADE21A-B5F7-4287-A52A-3916124B5AC0}" srcOrd="1" destOrd="0" parTransId="{6AF30CAE-4D5B-4937-9244-660748E7690B}" sibTransId="{A02E7850-B482-484F-A666-ECD17EA4F788}"/>
    <dgm:cxn modelId="{B6B6727A-15A8-446F-A0CB-8FC22C51424E}" type="presOf" srcId="{3D4AE486-CBA6-448E-B2A5-608F9B2EAC85}" destId="{E66E4F11-EFD2-4869-8A0B-5B4C17806BAC}" srcOrd="0" destOrd="2" presId="urn:microsoft.com/office/officeart/2005/8/layout/hProcess9"/>
    <dgm:cxn modelId="{90AC484C-9512-4213-A57C-2B2784088DF1}" type="presOf" srcId="{B2C904AA-A01C-4863-8EE5-8DBABB2CAF3D}" destId="{D239B457-5B7B-4723-A143-A1421B0118E7}" srcOrd="0" destOrd="1" presId="urn:microsoft.com/office/officeart/2005/8/layout/hProcess9"/>
    <dgm:cxn modelId="{F6DE58FE-6483-4E71-9F64-428F9122EC7F}" type="presOf" srcId="{C4C5B012-7B85-46D9-8751-1B6AF48E5326}" destId="{E66E4F11-EFD2-4869-8A0B-5B4C17806BAC}" srcOrd="0" destOrd="1" presId="urn:microsoft.com/office/officeart/2005/8/layout/hProcess9"/>
    <dgm:cxn modelId="{9334C1B5-5FB8-4A43-A84D-0D0A921F5961}" srcId="{9168D582-50BB-44C3-B003-3A2A604F61A4}" destId="{78F41775-974E-44A1-908E-00E09C376B34}" srcOrd="0" destOrd="0" parTransId="{08F28380-06CC-47B6-88D2-BAC04E816289}" sibTransId="{CCE15286-D272-4E12-A82E-EDCC8A51CE13}"/>
    <dgm:cxn modelId="{2C5E79A7-481A-465D-8C2D-3E58983F4B08}" type="presOf" srcId="{78F41775-974E-44A1-908E-00E09C376B34}" destId="{884E869D-D82B-4C16-ADFE-B3974A42606B}" srcOrd="0" destOrd="1" presId="urn:microsoft.com/office/officeart/2005/8/layout/hProcess9"/>
    <dgm:cxn modelId="{F5245A67-339D-4B5D-A2B9-759425D2C0A4}" srcId="{16A88056-9C04-400B-A09E-3CAD2D93F907}" destId="{9168D582-50BB-44C3-B003-3A2A604F61A4}" srcOrd="1" destOrd="0" parTransId="{BA4733D3-E664-42FD-920D-F190B7AFCF24}" sibTransId="{1CC557B5-C884-4035-B52A-967EDC2076CC}"/>
    <dgm:cxn modelId="{26E7A011-0773-475B-AFEA-1F0093472A0A}" type="presParOf" srcId="{808746B0-A53F-48F8-8F5F-FFF870BE99E9}" destId="{C86EDE8C-E40C-4363-A7D7-4DBF01397EC4}" srcOrd="0" destOrd="0" presId="urn:microsoft.com/office/officeart/2005/8/layout/hProcess9"/>
    <dgm:cxn modelId="{17C8DE51-BCA7-45D9-817D-560F2020AE11}" type="presParOf" srcId="{808746B0-A53F-48F8-8F5F-FFF870BE99E9}" destId="{9A2F3B29-F3E3-4FC0-ADC2-B7DE8C12E103}" srcOrd="1" destOrd="0" presId="urn:microsoft.com/office/officeart/2005/8/layout/hProcess9"/>
    <dgm:cxn modelId="{FC297CB9-8407-4DEF-8039-0A1AB8547743}" type="presParOf" srcId="{9A2F3B29-F3E3-4FC0-ADC2-B7DE8C12E103}" destId="{D239B457-5B7B-4723-A143-A1421B0118E7}" srcOrd="0" destOrd="0" presId="urn:microsoft.com/office/officeart/2005/8/layout/hProcess9"/>
    <dgm:cxn modelId="{8877A576-7690-4821-A146-2C189769CB27}" type="presParOf" srcId="{9A2F3B29-F3E3-4FC0-ADC2-B7DE8C12E103}" destId="{4CFD4488-B82E-4244-9CFA-60B369859104}" srcOrd="1" destOrd="0" presId="urn:microsoft.com/office/officeart/2005/8/layout/hProcess9"/>
    <dgm:cxn modelId="{C8FB87D2-2E4D-420C-9473-F45F25FBD42B}" type="presParOf" srcId="{9A2F3B29-F3E3-4FC0-ADC2-B7DE8C12E103}" destId="{884E869D-D82B-4C16-ADFE-B3974A42606B}" srcOrd="2" destOrd="0" presId="urn:microsoft.com/office/officeart/2005/8/layout/hProcess9"/>
    <dgm:cxn modelId="{0FCDD87F-32EE-433B-A3DD-592D28A79A4B}" type="presParOf" srcId="{9A2F3B29-F3E3-4FC0-ADC2-B7DE8C12E103}" destId="{74753342-7ECD-4CDB-95C9-39C4C4B7EACD}" srcOrd="3" destOrd="0" presId="urn:microsoft.com/office/officeart/2005/8/layout/hProcess9"/>
    <dgm:cxn modelId="{6E9DD466-6D41-4883-AC6E-F9F759DD2CD0}" type="presParOf" srcId="{9A2F3B29-F3E3-4FC0-ADC2-B7DE8C12E103}" destId="{E66E4F11-EFD2-4869-8A0B-5B4C17806BAC}" srcOrd="4" destOrd="0" presId="urn:microsoft.com/office/officeart/2005/8/layout/hProcess9"/>
    <dgm:cxn modelId="{F30D8058-02F7-462B-B8FB-F1036CA0EED9}" type="presParOf" srcId="{9A2F3B29-F3E3-4FC0-ADC2-B7DE8C12E103}" destId="{967D7F94-3225-4410-A6D9-F73F7F96EB28}" srcOrd="5" destOrd="0" presId="urn:microsoft.com/office/officeart/2005/8/layout/hProcess9"/>
    <dgm:cxn modelId="{CCA39FD1-28AB-4DD9-B2C9-626F829C197F}" type="presParOf" srcId="{9A2F3B29-F3E3-4FC0-ADC2-B7DE8C12E103}" destId="{EFEFA09F-3247-4E1A-8D61-3E7BFD6FF7D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81D1E9-93C3-4741-BDF8-59398E1B9031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6F4C06AD-1E56-45AB-AC63-1EBB77E0C51B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anose="020B0503020204020204" charset="-122"/>
              <a:ea typeface="微软雅黑" panose="020B0503020204020204" charset="-122"/>
            </a:rPr>
            <a:t>短视频特征</a:t>
          </a:r>
          <a:endParaRPr lang="zh-CN" altLang="en-US" sz="20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E00F5FDA-2239-4841-92F7-073FAC854B1C}" cxnId="{E1592B95-51CE-4E55-8B63-FAA6149C55B9}" type="parTrans">
      <dgm:prSet/>
      <dgm:spPr/>
      <dgm:t>
        <a:bodyPr/>
        <a:lstStyle/>
        <a:p>
          <a:endParaRPr lang="zh-CN" altLang="en-US" sz="2000">
            <a:latin typeface="微软雅黑" panose="020B0503020204020204" charset="-122"/>
            <a:ea typeface="微软雅黑" panose="020B0503020204020204" charset="-122"/>
          </a:endParaRPr>
        </a:p>
      </dgm:t>
    </dgm:pt>
    <dgm:pt modelId="{7AC65922-522B-4A26-8AB1-86273683CD78}" cxnId="{E1592B95-51CE-4E55-8B63-FAA6149C55B9}" type="sibTrans">
      <dgm:prSet/>
      <dgm:spPr/>
      <dgm:t>
        <a:bodyPr/>
        <a:lstStyle/>
        <a:p>
          <a:endParaRPr lang="zh-CN" altLang="en-US" sz="2000">
            <a:latin typeface="微软雅黑" panose="020B0503020204020204" charset="-122"/>
            <a:ea typeface="微软雅黑" panose="020B0503020204020204" charset="-122"/>
          </a:endParaRPr>
        </a:p>
      </dgm:t>
    </dgm:pt>
    <dgm:pt modelId="{36E6A726-0162-4D36-93C1-5E4ABF1A3A2F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charset="-122"/>
              <a:ea typeface="微软雅黑" panose="020B0503020204020204" charset="-122"/>
            </a:rPr>
            <a:t>社交</a:t>
          </a:r>
          <a:endParaRPr lang="en-US" altLang="zh-CN" sz="1600" dirty="0" smtClean="0">
            <a:latin typeface="微软雅黑" panose="020B0503020204020204" charset="-122"/>
            <a:ea typeface="微软雅黑" panose="020B0503020204020204" charset="-122"/>
          </a:endParaRPr>
        </a:p>
        <a:p>
          <a:r>
            <a:rPr lang="zh-CN" altLang="en-US" sz="1600" dirty="0" smtClean="0">
              <a:latin typeface="微软雅黑" panose="020B0503020204020204" charset="-122"/>
              <a:ea typeface="微软雅黑" panose="020B0503020204020204" charset="-122"/>
            </a:rPr>
            <a:t>属性</a:t>
          </a:r>
          <a:endParaRPr lang="zh-CN" altLang="en-US" sz="16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EF33E0DC-F075-4EE7-AE26-7275EF533C0B}" cxnId="{B45F0A3E-D1D0-4E28-967B-289F96B9F39B}" type="parTrans">
      <dgm:prSet/>
      <dgm:spPr/>
      <dgm:t>
        <a:bodyPr/>
        <a:lstStyle/>
        <a:p>
          <a:endParaRPr lang="zh-CN" altLang="en-US" sz="2000">
            <a:latin typeface="微软雅黑" panose="020B0503020204020204" charset="-122"/>
            <a:ea typeface="微软雅黑" panose="020B0503020204020204" charset="-122"/>
          </a:endParaRPr>
        </a:p>
      </dgm:t>
    </dgm:pt>
    <dgm:pt modelId="{DCC8340C-6C5A-4001-B9F2-EC525CC1A0E7}" cxnId="{B45F0A3E-D1D0-4E28-967B-289F96B9F39B}" type="sibTrans">
      <dgm:prSet/>
      <dgm:spPr/>
      <dgm:t>
        <a:bodyPr/>
        <a:lstStyle/>
        <a:p>
          <a:endParaRPr lang="zh-CN" altLang="en-US" sz="2000">
            <a:latin typeface="微软雅黑" panose="020B0503020204020204" charset="-122"/>
            <a:ea typeface="微软雅黑" panose="020B0503020204020204" charset="-122"/>
          </a:endParaRPr>
        </a:p>
      </dgm:t>
    </dgm:pt>
    <dgm:pt modelId="{98E45627-62F8-4F1B-A527-A327BB0CDE43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charset="-122"/>
              <a:ea typeface="微软雅黑" panose="020B0503020204020204" charset="-122"/>
            </a:rPr>
            <a:t>创作</a:t>
          </a:r>
          <a:endParaRPr lang="en-US" altLang="zh-CN" sz="1600" dirty="0" smtClean="0">
            <a:latin typeface="微软雅黑" panose="020B0503020204020204" charset="-122"/>
            <a:ea typeface="微软雅黑" panose="020B0503020204020204" charset="-122"/>
          </a:endParaRPr>
        </a:p>
        <a:p>
          <a:r>
            <a:rPr lang="zh-CN" altLang="en-US" sz="1600" dirty="0" smtClean="0">
              <a:latin typeface="微软雅黑" panose="020B0503020204020204" charset="-122"/>
              <a:ea typeface="微软雅黑" panose="020B0503020204020204" charset="-122"/>
            </a:rPr>
            <a:t>门槛低</a:t>
          </a:r>
          <a:endParaRPr lang="zh-CN" altLang="en-US" sz="16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1EB1D59F-608D-4566-97FF-D1BA617E675C}" cxnId="{D71F9C14-91E7-48C8-BF17-71F4E70B3D06}" type="parTrans">
      <dgm:prSet/>
      <dgm:spPr/>
      <dgm:t>
        <a:bodyPr/>
        <a:lstStyle/>
        <a:p>
          <a:endParaRPr lang="zh-CN" altLang="en-US" sz="2000">
            <a:latin typeface="微软雅黑" panose="020B0503020204020204" charset="-122"/>
            <a:ea typeface="微软雅黑" panose="020B0503020204020204" charset="-122"/>
          </a:endParaRPr>
        </a:p>
      </dgm:t>
    </dgm:pt>
    <dgm:pt modelId="{ECAB82BD-AE6B-41AF-964E-11D7E268065B}" cxnId="{D71F9C14-91E7-48C8-BF17-71F4E70B3D06}" type="sibTrans">
      <dgm:prSet/>
      <dgm:spPr/>
      <dgm:t>
        <a:bodyPr/>
        <a:lstStyle/>
        <a:p>
          <a:endParaRPr lang="zh-CN" altLang="en-US" sz="2000">
            <a:latin typeface="微软雅黑" panose="020B0503020204020204" charset="-122"/>
            <a:ea typeface="微软雅黑" panose="020B0503020204020204" charset="-122"/>
          </a:endParaRPr>
        </a:p>
      </dgm:t>
    </dgm:pt>
    <dgm:pt modelId="{7D8995C3-763C-42C7-B7F7-3C799C03E6EE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anose="020B0503020204020204" charset="-122"/>
              <a:ea typeface="微软雅黑" panose="020B0503020204020204" charset="-122"/>
            </a:rPr>
            <a:t>碎片化</a:t>
          </a:r>
          <a:endParaRPr lang="zh-CN" altLang="en-US" sz="18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A6E53084-5EAF-4655-985C-04E58728FE61}" cxnId="{75C1DBD2-07C5-4254-AA19-8142F0B982DA}" type="sibTrans">
      <dgm:prSet/>
      <dgm:spPr/>
      <dgm:t>
        <a:bodyPr/>
        <a:lstStyle/>
        <a:p>
          <a:endParaRPr lang="zh-CN" altLang="en-US" sz="2000">
            <a:latin typeface="微软雅黑" panose="020B0503020204020204" charset="-122"/>
            <a:ea typeface="微软雅黑" panose="020B0503020204020204" charset="-122"/>
          </a:endParaRPr>
        </a:p>
      </dgm:t>
    </dgm:pt>
    <dgm:pt modelId="{19BC7D95-9ED0-4862-8212-0B15161BF5F3}" cxnId="{75C1DBD2-07C5-4254-AA19-8142F0B982DA}" type="parTrans">
      <dgm:prSet/>
      <dgm:spPr/>
      <dgm:t>
        <a:bodyPr/>
        <a:lstStyle/>
        <a:p>
          <a:endParaRPr lang="zh-CN" altLang="en-US" sz="2000">
            <a:latin typeface="微软雅黑" panose="020B0503020204020204" charset="-122"/>
            <a:ea typeface="微软雅黑" panose="020B0503020204020204" charset="-122"/>
          </a:endParaRPr>
        </a:p>
      </dgm:t>
    </dgm:pt>
    <dgm:pt modelId="{26F2BF82-5E30-4DF3-A0F8-8C0D14038C76}" type="pres">
      <dgm:prSet presAssocID="{FB81D1E9-93C3-4741-BDF8-59398E1B90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B5BC708-B72E-4617-8DFE-E1964DD7E128}" type="pres">
      <dgm:prSet presAssocID="{6F4C06AD-1E56-45AB-AC63-1EBB77E0C51B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E823665B-8AFE-47D2-B756-1A08CDE0CB57}" type="pres">
      <dgm:prSet presAssocID="{7D8995C3-763C-42C7-B7F7-3C799C03E6E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665353-531C-49BD-8EDC-4153D3F30CF4}" type="pres">
      <dgm:prSet presAssocID="{7D8995C3-763C-42C7-B7F7-3C799C03E6EE}" presName="dummy" presStyleCnt="0"/>
      <dgm:spPr/>
      <dgm:t>
        <a:bodyPr/>
        <a:lstStyle/>
        <a:p>
          <a:endParaRPr lang="zh-CN" altLang="en-US"/>
        </a:p>
      </dgm:t>
    </dgm:pt>
    <dgm:pt modelId="{8A4AE191-B784-45DE-BE3B-6661EA6A5C43}" type="pres">
      <dgm:prSet presAssocID="{A6E53084-5EAF-4655-985C-04E58728FE61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115ACE72-7C29-411C-B246-177FA23EF209}" type="pres">
      <dgm:prSet presAssocID="{36E6A726-0162-4D36-93C1-5E4ABF1A3A2F}" presName="node" presStyleLbl="node1" presStyleIdx="1" presStyleCnt="3" custScaleX="123407" custScaleY="1234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6A5A32-B242-42F1-B574-EA1B353D4959}" type="pres">
      <dgm:prSet presAssocID="{36E6A726-0162-4D36-93C1-5E4ABF1A3A2F}" presName="dummy" presStyleCnt="0"/>
      <dgm:spPr/>
      <dgm:t>
        <a:bodyPr/>
        <a:lstStyle/>
        <a:p>
          <a:endParaRPr lang="zh-CN" altLang="en-US"/>
        </a:p>
      </dgm:t>
    </dgm:pt>
    <dgm:pt modelId="{EAC0B99D-D28D-4E86-9BA2-9C83AECC2EE1}" type="pres">
      <dgm:prSet presAssocID="{DCC8340C-6C5A-4001-B9F2-EC525CC1A0E7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178D8913-8D47-4029-8B3D-A41E2601EF9C}" type="pres">
      <dgm:prSet presAssocID="{98E45627-62F8-4F1B-A527-A327BB0CDE43}" presName="node" presStyleLbl="node1" presStyleIdx="2" presStyleCnt="3" custScaleX="124752" custScaleY="12246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2E4C78-F933-49BC-81C4-52515FF5B496}" type="pres">
      <dgm:prSet presAssocID="{98E45627-62F8-4F1B-A527-A327BB0CDE43}" presName="dummy" presStyleCnt="0"/>
      <dgm:spPr/>
      <dgm:t>
        <a:bodyPr/>
        <a:lstStyle/>
        <a:p>
          <a:endParaRPr lang="zh-CN" altLang="en-US"/>
        </a:p>
      </dgm:t>
    </dgm:pt>
    <dgm:pt modelId="{D9CB4B1B-E058-4510-8443-2E8B52E30255}" type="pres">
      <dgm:prSet presAssocID="{ECAB82BD-AE6B-41AF-964E-11D7E268065B}" presName="sibTrans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76D3627E-1D21-48AB-AE4F-5D4C22A8558A}" type="presOf" srcId="{6F4C06AD-1E56-45AB-AC63-1EBB77E0C51B}" destId="{9B5BC708-B72E-4617-8DFE-E1964DD7E128}" srcOrd="0" destOrd="0" presId="urn:microsoft.com/office/officeart/2005/8/layout/radial6"/>
    <dgm:cxn modelId="{DAA03D9B-DB12-401E-8AE0-1E0C592BA6CD}" type="presOf" srcId="{FB81D1E9-93C3-4741-BDF8-59398E1B9031}" destId="{26F2BF82-5E30-4DF3-A0F8-8C0D14038C76}" srcOrd="0" destOrd="0" presId="urn:microsoft.com/office/officeart/2005/8/layout/radial6"/>
    <dgm:cxn modelId="{D71F9C14-91E7-48C8-BF17-71F4E70B3D06}" srcId="{6F4C06AD-1E56-45AB-AC63-1EBB77E0C51B}" destId="{98E45627-62F8-4F1B-A527-A327BB0CDE43}" srcOrd="2" destOrd="0" parTransId="{1EB1D59F-608D-4566-97FF-D1BA617E675C}" sibTransId="{ECAB82BD-AE6B-41AF-964E-11D7E268065B}"/>
    <dgm:cxn modelId="{399195DE-3D39-4184-B428-3FFD2D471131}" type="presOf" srcId="{DCC8340C-6C5A-4001-B9F2-EC525CC1A0E7}" destId="{EAC0B99D-D28D-4E86-9BA2-9C83AECC2EE1}" srcOrd="0" destOrd="0" presId="urn:microsoft.com/office/officeart/2005/8/layout/radial6"/>
    <dgm:cxn modelId="{B45F0A3E-D1D0-4E28-967B-289F96B9F39B}" srcId="{6F4C06AD-1E56-45AB-AC63-1EBB77E0C51B}" destId="{36E6A726-0162-4D36-93C1-5E4ABF1A3A2F}" srcOrd="1" destOrd="0" parTransId="{EF33E0DC-F075-4EE7-AE26-7275EF533C0B}" sibTransId="{DCC8340C-6C5A-4001-B9F2-EC525CC1A0E7}"/>
    <dgm:cxn modelId="{51DE671E-C0BF-4BA4-9073-20ACBBE6029B}" type="presOf" srcId="{ECAB82BD-AE6B-41AF-964E-11D7E268065B}" destId="{D9CB4B1B-E058-4510-8443-2E8B52E30255}" srcOrd="0" destOrd="0" presId="urn:microsoft.com/office/officeart/2005/8/layout/radial6"/>
    <dgm:cxn modelId="{82EC18FD-8188-4D00-8EE5-55B59501A273}" type="presOf" srcId="{7D8995C3-763C-42C7-B7F7-3C799C03E6EE}" destId="{E823665B-8AFE-47D2-B756-1A08CDE0CB57}" srcOrd="0" destOrd="0" presId="urn:microsoft.com/office/officeart/2005/8/layout/radial6"/>
    <dgm:cxn modelId="{6B3C318C-2728-41C1-B972-78881CC6F98F}" type="presOf" srcId="{98E45627-62F8-4F1B-A527-A327BB0CDE43}" destId="{178D8913-8D47-4029-8B3D-A41E2601EF9C}" srcOrd="0" destOrd="0" presId="urn:microsoft.com/office/officeart/2005/8/layout/radial6"/>
    <dgm:cxn modelId="{75C1DBD2-07C5-4254-AA19-8142F0B982DA}" srcId="{6F4C06AD-1E56-45AB-AC63-1EBB77E0C51B}" destId="{7D8995C3-763C-42C7-B7F7-3C799C03E6EE}" srcOrd="0" destOrd="0" parTransId="{19BC7D95-9ED0-4862-8212-0B15161BF5F3}" sibTransId="{A6E53084-5EAF-4655-985C-04E58728FE61}"/>
    <dgm:cxn modelId="{E1592B95-51CE-4E55-8B63-FAA6149C55B9}" srcId="{FB81D1E9-93C3-4741-BDF8-59398E1B9031}" destId="{6F4C06AD-1E56-45AB-AC63-1EBB77E0C51B}" srcOrd="0" destOrd="0" parTransId="{E00F5FDA-2239-4841-92F7-073FAC854B1C}" sibTransId="{7AC65922-522B-4A26-8AB1-86273683CD78}"/>
    <dgm:cxn modelId="{D0DB2E66-82A6-4940-8B40-1520B85FA5E2}" type="presOf" srcId="{36E6A726-0162-4D36-93C1-5E4ABF1A3A2F}" destId="{115ACE72-7C29-411C-B246-177FA23EF209}" srcOrd="0" destOrd="0" presId="urn:microsoft.com/office/officeart/2005/8/layout/radial6"/>
    <dgm:cxn modelId="{46BD5E78-3B07-469D-81CD-B145F2FFBA1E}" type="presOf" srcId="{A6E53084-5EAF-4655-985C-04E58728FE61}" destId="{8A4AE191-B784-45DE-BE3B-6661EA6A5C43}" srcOrd="0" destOrd="0" presId="urn:microsoft.com/office/officeart/2005/8/layout/radial6"/>
    <dgm:cxn modelId="{EB293DE2-DFB2-49E3-A000-91D3EE023111}" type="presParOf" srcId="{26F2BF82-5E30-4DF3-A0F8-8C0D14038C76}" destId="{9B5BC708-B72E-4617-8DFE-E1964DD7E128}" srcOrd="0" destOrd="0" presId="urn:microsoft.com/office/officeart/2005/8/layout/radial6"/>
    <dgm:cxn modelId="{FA0B177B-3990-4435-97EF-6F686DAF74AB}" type="presParOf" srcId="{26F2BF82-5E30-4DF3-A0F8-8C0D14038C76}" destId="{E823665B-8AFE-47D2-B756-1A08CDE0CB57}" srcOrd="1" destOrd="0" presId="urn:microsoft.com/office/officeart/2005/8/layout/radial6"/>
    <dgm:cxn modelId="{732410C5-EA5E-4410-82B5-A2FDDE64FE9E}" type="presParOf" srcId="{26F2BF82-5E30-4DF3-A0F8-8C0D14038C76}" destId="{D5665353-531C-49BD-8EDC-4153D3F30CF4}" srcOrd="2" destOrd="0" presId="urn:microsoft.com/office/officeart/2005/8/layout/radial6"/>
    <dgm:cxn modelId="{725179FE-E490-4419-B829-128EF1A6A697}" type="presParOf" srcId="{26F2BF82-5E30-4DF3-A0F8-8C0D14038C76}" destId="{8A4AE191-B784-45DE-BE3B-6661EA6A5C43}" srcOrd="3" destOrd="0" presId="urn:microsoft.com/office/officeart/2005/8/layout/radial6"/>
    <dgm:cxn modelId="{75BA80D9-E1DC-4988-95B6-D9AE80621EDC}" type="presParOf" srcId="{26F2BF82-5E30-4DF3-A0F8-8C0D14038C76}" destId="{115ACE72-7C29-411C-B246-177FA23EF209}" srcOrd="4" destOrd="0" presId="urn:microsoft.com/office/officeart/2005/8/layout/radial6"/>
    <dgm:cxn modelId="{5A834E16-368A-4743-A6A8-5D0DF716358E}" type="presParOf" srcId="{26F2BF82-5E30-4DF3-A0F8-8C0D14038C76}" destId="{FE6A5A32-B242-42F1-B574-EA1B353D4959}" srcOrd="5" destOrd="0" presId="urn:microsoft.com/office/officeart/2005/8/layout/radial6"/>
    <dgm:cxn modelId="{FD5F85BD-98C4-474A-8C90-E141AF54CEA6}" type="presParOf" srcId="{26F2BF82-5E30-4DF3-A0F8-8C0D14038C76}" destId="{EAC0B99D-D28D-4E86-9BA2-9C83AECC2EE1}" srcOrd="6" destOrd="0" presId="urn:microsoft.com/office/officeart/2005/8/layout/radial6"/>
    <dgm:cxn modelId="{24778E0A-84C1-414D-86BF-9A0A5ABB94E5}" type="presParOf" srcId="{26F2BF82-5E30-4DF3-A0F8-8C0D14038C76}" destId="{178D8913-8D47-4029-8B3D-A41E2601EF9C}" srcOrd="7" destOrd="0" presId="urn:microsoft.com/office/officeart/2005/8/layout/radial6"/>
    <dgm:cxn modelId="{5B877CC3-5574-495B-829E-6640D0BDF43F}" type="presParOf" srcId="{26F2BF82-5E30-4DF3-A0F8-8C0D14038C76}" destId="{DC2E4C78-F933-49BC-81C4-52515FF5B496}" srcOrd="8" destOrd="0" presId="urn:microsoft.com/office/officeart/2005/8/layout/radial6"/>
    <dgm:cxn modelId="{7B9B6C99-B3A8-4B09-9DD9-CC113C4BF5E9}" type="presParOf" srcId="{26F2BF82-5E30-4DF3-A0F8-8C0D14038C76}" destId="{D9CB4B1B-E058-4510-8443-2E8B52E30255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BAA0DA-58E1-4DDE-8EF9-21B79991C925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7D7BDC65-D5D8-4CE0-9D5A-2B342E5BD184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charset="-122"/>
              <a:ea typeface="微软雅黑" panose="020B0503020204020204" charset="-122"/>
            </a:rPr>
            <a:t>拍！</a:t>
          </a:r>
          <a:endParaRPr lang="zh-CN" altLang="en-US" sz="24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845C8946-38F7-4DD8-8F4C-DBD93C6038A6}" cxnId="{7D151027-7175-4B42-ABD9-B16DF2D8D4B9}" type="parTrans">
      <dgm:prSet/>
      <dgm:spPr/>
      <dgm:t>
        <a:bodyPr/>
        <a:lstStyle/>
        <a:p>
          <a:endParaRPr lang="zh-CN" altLang="en-US" sz="2400">
            <a:latin typeface="微软雅黑" panose="020B0503020204020204" charset="-122"/>
            <a:ea typeface="微软雅黑" panose="020B0503020204020204" charset="-122"/>
          </a:endParaRPr>
        </a:p>
      </dgm:t>
    </dgm:pt>
    <dgm:pt modelId="{C68CB04C-3F4E-4BEE-8AE1-3DEC72A3AB6C}" cxnId="{7D151027-7175-4B42-ABD9-B16DF2D8D4B9}" type="sibTrans">
      <dgm:prSet/>
      <dgm:spPr/>
      <dgm:t>
        <a:bodyPr/>
        <a:lstStyle/>
        <a:p>
          <a:endParaRPr lang="zh-CN" altLang="en-US" sz="2400">
            <a:latin typeface="微软雅黑" panose="020B0503020204020204" charset="-122"/>
            <a:ea typeface="微软雅黑" panose="020B0503020204020204" charset="-122"/>
          </a:endParaRPr>
        </a:p>
      </dgm:t>
    </dgm:pt>
    <dgm:pt modelId="{8F09F3FB-6251-4284-8D58-090B63E6FB99}">
      <dgm:prSet phldrT="[文本]" custT="1"/>
      <dgm:spPr>
        <a:noFill/>
      </dgm:spPr>
      <dgm:t>
        <a:bodyPr/>
        <a:lstStyle/>
        <a:p>
          <a:r>
            <a:rPr lang="zh-CN" altLang="en-US" sz="1600" dirty="0" smtClean="0">
              <a:latin typeface="微软雅黑" panose="020B0503020204020204" charset="-122"/>
              <a:ea typeface="微软雅黑" panose="020B0503020204020204" charset="-122"/>
            </a:rPr>
            <a:t>代表</a:t>
          </a:r>
          <a:r>
            <a:rPr lang="en-US" altLang="zh-CN" sz="1600" dirty="0" smtClean="0">
              <a:latin typeface="微软雅黑" panose="020B0503020204020204" charset="-122"/>
              <a:ea typeface="微软雅黑" panose="020B0503020204020204" charset="-122"/>
            </a:rPr>
            <a:t>APP</a:t>
          </a:r>
          <a:r>
            <a:rPr lang="zh-CN" altLang="en-US" sz="1600" dirty="0" smtClean="0">
              <a:latin typeface="微软雅黑" panose="020B0503020204020204" charset="-122"/>
              <a:ea typeface="微软雅黑" panose="020B0503020204020204" charset="-122"/>
            </a:rPr>
            <a:t>：美拍</a:t>
          </a:r>
          <a:endParaRPr lang="zh-CN" altLang="en-US" sz="16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280E944A-B81D-47FA-9E47-657513556D0C}" cxnId="{19C72118-1838-4CB0-B046-D62A5DB6E9E5}" type="parTrans">
      <dgm:prSet/>
      <dgm:spPr/>
      <dgm:t>
        <a:bodyPr/>
        <a:lstStyle/>
        <a:p>
          <a:endParaRPr lang="zh-CN" altLang="en-US" sz="2400">
            <a:latin typeface="微软雅黑" panose="020B0503020204020204" charset="-122"/>
            <a:ea typeface="微软雅黑" panose="020B0503020204020204" charset="-122"/>
          </a:endParaRPr>
        </a:p>
      </dgm:t>
    </dgm:pt>
    <dgm:pt modelId="{E85D6459-1BDB-43EA-ACBC-C7B4EE66285F}" cxnId="{19C72118-1838-4CB0-B046-D62A5DB6E9E5}" type="sibTrans">
      <dgm:prSet/>
      <dgm:spPr/>
      <dgm:t>
        <a:bodyPr/>
        <a:lstStyle/>
        <a:p>
          <a:endParaRPr lang="zh-CN" altLang="en-US" sz="2400">
            <a:latin typeface="微软雅黑" panose="020B0503020204020204" charset="-122"/>
            <a:ea typeface="微软雅黑" panose="020B0503020204020204" charset="-122"/>
          </a:endParaRPr>
        </a:p>
      </dgm:t>
    </dgm:pt>
    <dgm:pt modelId="{46A8EEB5-8448-4216-A541-F1B561691DBA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charset="-122"/>
              <a:ea typeface="微软雅黑" panose="020B0503020204020204" charset="-122"/>
            </a:rPr>
            <a:t>玩！</a:t>
          </a:r>
          <a:endParaRPr lang="zh-CN" altLang="en-US" sz="24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04CF2214-BCF9-4D7F-886D-AE30A87BF6DD}" cxnId="{6D3005E9-7077-4B11-80E5-1D643EA6EB90}" type="parTrans">
      <dgm:prSet/>
      <dgm:spPr/>
      <dgm:t>
        <a:bodyPr/>
        <a:lstStyle/>
        <a:p>
          <a:endParaRPr lang="zh-CN" altLang="en-US" sz="2400">
            <a:latin typeface="微软雅黑" panose="020B0503020204020204" charset="-122"/>
            <a:ea typeface="微软雅黑" panose="020B0503020204020204" charset="-122"/>
          </a:endParaRPr>
        </a:p>
      </dgm:t>
    </dgm:pt>
    <dgm:pt modelId="{819DC227-5132-4588-BDC3-09A180FE8392}" cxnId="{6D3005E9-7077-4B11-80E5-1D643EA6EB90}" type="sibTrans">
      <dgm:prSet/>
      <dgm:spPr/>
      <dgm:t>
        <a:bodyPr/>
        <a:lstStyle/>
        <a:p>
          <a:endParaRPr lang="zh-CN" altLang="en-US" sz="2400">
            <a:latin typeface="微软雅黑" panose="020B0503020204020204" charset="-122"/>
            <a:ea typeface="微软雅黑" panose="020B0503020204020204" charset="-122"/>
          </a:endParaRPr>
        </a:p>
      </dgm:t>
    </dgm:pt>
    <dgm:pt modelId="{1EBEE8E2-C8AE-4C54-8B0D-D55DEC7BFE85}">
      <dgm:prSet phldrT="[文本]" custT="1"/>
      <dgm:spPr>
        <a:noFill/>
      </dgm:spPr>
      <dgm:t>
        <a:bodyPr/>
        <a:lstStyle/>
        <a:p>
          <a:r>
            <a:rPr lang="zh-CN" altLang="en-US" sz="1600" dirty="0" smtClean="0">
              <a:latin typeface="微软雅黑" panose="020B0503020204020204" charset="-122"/>
              <a:ea typeface="微软雅黑" panose="020B0503020204020204" charset="-122"/>
            </a:rPr>
            <a:t>代表</a:t>
          </a:r>
          <a:r>
            <a:rPr lang="en-US" altLang="zh-CN" sz="1600" dirty="0" smtClean="0">
              <a:latin typeface="微软雅黑" panose="020B0503020204020204" charset="-122"/>
              <a:ea typeface="微软雅黑" panose="020B0503020204020204" charset="-122"/>
            </a:rPr>
            <a:t>APP</a:t>
          </a:r>
          <a:r>
            <a:rPr lang="zh-CN" altLang="en-US" sz="1600" dirty="0" smtClean="0">
              <a:latin typeface="微软雅黑" panose="020B0503020204020204" charset="-122"/>
              <a:ea typeface="微软雅黑" panose="020B0503020204020204" charset="-122"/>
            </a:rPr>
            <a:t>：抖音、小咖秀</a:t>
          </a:r>
          <a:endParaRPr lang="zh-CN" altLang="en-US" sz="16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6C3A5FFE-14BA-4AB0-B45E-BB96927FDC5D}" cxnId="{29AEA6CA-BF29-41BF-944D-C1B823FD65C3}" type="parTrans">
      <dgm:prSet/>
      <dgm:spPr/>
      <dgm:t>
        <a:bodyPr/>
        <a:lstStyle/>
        <a:p>
          <a:endParaRPr lang="zh-CN" altLang="en-US" sz="2400">
            <a:latin typeface="微软雅黑" panose="020B0503020204020204" charset="-122"/>
            <a:ea typeface="微软雅黑" panose="020B0503020204020204" charset="-122"/>
          </a:endParaRPr>
        </a:p>
      </dgm:t>
    </dgm:pt>
    <dgm:pt modelId="{4BDE17E7-4218-47B7-B2CA-09AD9785E221}" cxnId="{29AEA6CA-BF29-41BF-944D-C1B823FD65C3}" type="sibTrans">
      <dgm:prSet/>
      <dgm:spPr/>
      <dgm:t>
        <a:bodyPr/>
        <a:lstStyle/>
        <a:p>
          <a:endParaRPr lang="zh-CN" altLang="en-US" sz="2400">
            <a:latin typeface="微软雅黑" panose="020B0503020204020204" charset="-122"/>
            <a:ea typeface="微软雅黑" panose="020B0503020204020204" charset="-122"/>
          </a:endParaRPr>
        </a:p>
      </dgm:t>
    </dgm:pt>
    <dgm:pt modelId="{30827B6D-B691-46BF-BAB3-556754CDEA97}">
      <dgm:prSet custT="1"/>
      <dgm:spPr/>
      <dgm:t>
        <a:bodyPr/>
        <a:lstStyle/>
        <a:p>
          <a:r>
            <a:rPr lang="zh-CN" altLang="en-US" sz="2400" dirty="0" smtClean="0">
              <a:latin typeface="微软雅黑" panose="020B0503020204020204" charset="-122"/>
              <a:ea typeface="微软雅黑" panose="020B0503020204020204" charset="-122"/>
            </a:rPr>
            <a:t>看！</a:t>
          </a:r>
          <a:endParaRPr lang="zh-CN" altLang="en-US" sz="24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4B91DB6A-8473-46C1-9F87-76FF9F60BC90}" cxnId="{0F42671F-0ED4-47B8-8D35-44CAF6827FF0}" type="parTrans">
      <dgm:prSet/>
      <dgm:spPr/>
      <dgm:t>
        <a:bodyPr/>
        <a:lstStyle/>
        <a:p>
          <a:endParaRPr lang="zh-CN" altLang="en-US" sz="2400">
            <a:latin typeface="微软雅黑" panose="020B0503020204020204" charset="-122"/>
            <a:ea typeface="微软雅黑" panose="020B0503020204020204" charset="-122"/>
          </a:endParaRPr>
        </a:p>
      </dgm:t>
    </dgm:pt>
    <dgm:pt modelId="{4384B682-F6D5-4186-9445-BEF046C1C3F9}" cxnId="{0F42671F-0ED4-47B8-8D35-44CAF6827FF0}" type="sibTrans">
      <dgm:prSet/>
      <dgm:spPr/>
      <dgm:t>
        <a:bodyPr/>
        <a:lstStyle/>
        <a:p>
          <a:endParaRPr lang="zh-CN" altLang="en-US" sz="2400">
            <a:latin typeface="微软雅黑" panose="020B0503020204020204" charset="-122"/>
            <a:ea typeface="微软雅黑" panose="020B0503020204020204" charset="-122"/>
          </a:endParaRPr>
        </a:p>
      </dgm:t>
    </dgm:pt>
    <dgm:pt modelId="{BDE072F8-284D-48C9-BEA2-18330D7AE9A9}">
      <dgm:prSet custT="1"/>
      <dgm:spPr>
        <a:noFill/>
      </dgm:spPr>
      <dgm:t>
        <a:bodyPr/>
        <a:lstStyle/>
        <a:p>
          <a:r>
            <a:rPr lang="zh-CN" altLang="en-US" sz="1600" dirty="0" smtClean="0">
              <a:latin typeface="微软雅黑" panose="020B0503020204020204" charset="-122"/>
              <a:ea typeface="微软雅黑" panose="020B0503020204020204" charset="-122"/>
            </a:rPr>
            <a:t>代表</a:t>
          </a:r>
          <a:r>
            <a:rPr lang="en-US" altLang="zh-CN" sz="1600" dirty="0" smtClean="0">
              <a:latin typeface="微软雅黑" panose="020B0503020204020204" charset="-122"/>
              <a:ea typeface="微软雅黑" panose="020B0503020204020204" charset="-122"/>
            </a:rPr>
            <a:t>APP</a:t>
          </a:r>
          <a:r>
            <a:rPr lang="zh-CN" altLang="en-US" sz="1600" dirty="0" smtClean="0">
              <a:latin typeface="微软雅黑" panose="020B0503020204020204" charset="-122"/>
              <a:ea typeface="微软雅黑" panose="020B0503020204020204" charset="-122"/>
            </a:rPr>
            <a:t>：秒拍、西瓜、梨视频</a:t>
          </a:r>
          <a:endParaRPr lang="zh-CN" altLang="en-US" sz="16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137308B0-F955-45FD-A65B-55FFD561795E}" cxnId="{C0777F85-68CF-4A9A-B4C3-050B0FCCB917}" type="parTrans">
      <dgm:prSet/>
      <dgm:spPr/>
      <dgm:t>
        <a:bodyPr/>
        <a:lstStyle/>
        <a:p>
          <a:endParaRPr lang="zh-CN" altLang="en-US" sz="2400">
            <a:latin typeface="微软雅黑" panose="020B0503020204020204" charset="-122"/>
            <a:ea typeface="微软雅黑" panose="020B0503020204020204" charset="-122"/>
          </a:endParaRPr>
        </a:p>
      </dgm:t>
    </dgm:pt>
    <dgm:pt modelId="{5E674411-5127-4AD8-8918-4D8953DEE88D}" cxnId="{C0777F85-68CF-4A9A-B4C3-050B0FCCB917}" type="sibTrans">
      <dgm:prSet/>
      <dgm:spPr/>
      <dgm:t>
        <a:bodyPr/>
        <a:lstStyle/>
        <a:p>
          <a:endParaRPr lang="zh-CN" altLang="en-US" sz="2400">
            <a:latin typeface="微软雅黑" panose="020B0503020204020204" charset="-122"/>
            <a:ea typeface="微软雅黑" panose="020B0503020204020204" charset="-122"/>
          </a:endParaRPr>
        </a:p>
      </dgm:t>
    </dgm:pt>
    <dgm:pt modelId="{3E3B4602-11F5-4783-A704-03F024B0DF04}">
      <dgm:prSet phldrT="[文本]" custT="1"/>
      <dgm:spPr>
        <a:noFill/>
      </dgm:spPr>
      <dgm:t>
        <a:bodyPr/>
        <a:lstStyle/>
        <a:p>
          <a:r>
            <a:rPr lang="zh-CN" altLang="en-US" sz="1600" dirty="0" smtClean="0">
              <a:latin typeface="微软雅黑" panose="020B0503020204020204" charset="-122"/>
              <a:ea typeface="微软雅黑" panose="020B0503020204020204" charset="-122"/>
            </a:rPr>
            <a:t>合作建议：品牌相关视频征集，</a:t>
          </a:r>
          <a:r>
            <a:rPr lang="en-US" altLang="zh-CN" sz="1600" dirty="0" smtClean="0">
              <a:latin typeface="微软雅黑" panose="020B0503020204020204" charset="-122"/>
              <a:ea typeface="微软雅黑" panose="020B0503020204020204" charset="-122"/>
            </a:rPr>
            <a:t>UGC</a:t>
          </a:r>
          <a:r>
            <a:rPr lang="zh-CN" altLang="en-US" sz="1600" dirty="0" smtClean="0">
              <a:latin typeface="微软雅黑" panose="020B0503020204020204" charset="-122"/>
              <a:ea typeface="微软雅黑" panose="020B0503020204020204" charset="-122"/>
            </a:rPr>
            <a:t>产出</a:t>
          </a:r>
          <a:endParaRPr lang="zh-CN" altLang="en-US" sz="16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641D9ADF-CB85-475A-9E6E-8A81508AF9EB}" cxnId="{0BA36E4B-2B23-4878-BBBC-FAF30F86F9C3}" type="parTrans">
      <dgm:prSet/>
      <dgm:spPr/>
      <dgm:t>
        <a:bodyPr/>
        <a:lstStyle/>
        <a:p>
          <a:endParaRPr lang="zh-CN" altLang="en-US" sz="2400">
            <a:latin typeface="微软雅黑" panose="020B0503020204020204" charset="-122"/>
            <a:ea typeface="微软雅黑" panose="020B0503020204020204" charset="-122"/>
          </a:endParaRPr>
        </a:p>
      </dgm:t>
    </dgm:pt>
    <dgm:pt modelId="{89C5EE7C-3463-423A-B031-7FC279EDBA4B}" cxnId="{0BA36E4B-2B23-4878-BBBC-FAF30F86F9C3}" type="sibTrans">
      <dgm:prSet/>
      <dgm:spPr/>
      <dgm:t>
        <a:bodyPr/>
        <a:lstStyle/>
        <a:p>
          <a:endParaRPr lang="zh-CN" altLang="en-US" sz="2400">
            <a:latin typeface="微软雅黑" panose="020B0503020204020204" charset="-122"/>
            <a:ea typeface="微软雅黑" panose="020B0503020204020204" charset="-122"/>
          </a:endParaRPr>
        </a:p>
      </dgm:t>
    </dgm:pt>
    <dgm:pt modelId="{57F1C989-B9C6-4623-B1DB-D02EA2E47DC2}">
      <dgm:prSet phldrT="[文本]" custT="1"/>
      <dgm:spPr>
        <a:noFill/>
      </dgm:spPr>
      <dgm:t>
        <a:bodyPr/>
        <a:lstStyle/>
        <a:p>
          <a:r>
            <a:rPr lang="zh-CN" altLang="en-US" sz="1600" dirty="0" smtClean="0">
              <a:latin typeface="微软雅黑" panose="020B0503020204020204" charset="-122"/>
              <a:ea typeface="微软雅黑" panose="020B0503020204020204" charset="-122"/>
            </a:rPr>
            <a:t>合作建议：美颜滤镜合作</a:t>
          </a:r>
          <a:endParaRPr lang="zh-CN" altLang="en-US" sz="16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87F8FB73-361F-4B9E-A411-F50AFEB484DD}" cxnId="{03D6DCE5-0BB6-4426-83ED-65B25FF08E83}" type="parTrans">
      <dgm:prSet/>
      <dgm:spPr/>
      <dgm:t>
        <a:bodyPr/>
        <a:lstStyle/>
        <a:p>
          <a:endParaRPr lang="zh-CN" altLang="en-US"/>
        </a:p>
      </dgm:t>
    </dgm:pt>
    <dgm:pt modelId="{9AB67B87-20B9-4CBA-818B-C2C82C04E1C4}" cxnId="{03D6DCE5-0BB6-4426-83ED-65B25FF08E83}" type="sibTrans">
      <dgm:prSet/>
      <dgm:spPr/>
      <dgm:t>
        <a:bodyPr/>
        <a:lstStyle/>
        <a:p>
          <a:endParaRPr lang="zh-CN" altLang="en-US"/>
        </a:p>
      </dgm:t>
    </dgm:pt>
    <dgm:pt modelId="{BDB92FA1-8924-4D4A-B7D4-EFB6ACEA23A5}">
      <dgm:prSet custT="1"/>
      <dgm:spPr>
        <a:noFill/>
      </dgm:spPr>
      <dgm:t>
        <a:bodyPr/>
        <a:lstStyle/>
        <a:p>
          <a:r>
            <a:rPr lang="zh-CN" altLang="en-US" sz="1600" dirty="0" smtClean="0">
              <a:latin typeface="微软雅黑" panose="020B0503020204020204" charset="-122"/>
              <a:ea typeface="微软雅黑" panose="020B0503020204020204" charset="-122"/>
            </a:rPr>
            <a:t>合作建议：优质</a:t>
          </a:r>
          <a:r>
            <a:rPr lang="en-US" altLang="zh-CN" sz="1600" dirty="0" smtClean="0">
              <a:latin typeface="微软雅黑" panose="020B0503020204020204" charset="-122"/>
              <a:ea typeface="微软雅黑" panose="020B0503020204020204" charset="-122"/>
            </a:rPr>
            <a:t>PGC</a:t>
          </a:r>
          <a:r>
            <a:rPr lang="zh-CN" altLang="en-US" sz="1600" dirty="0" smtClean="0">
              <a:latin typeface="微软雅黑" panose="020B0503020204020204" charset="-122"/>
              <a:ea typeface="微软雅黑" panose="020B0503020204020204" charset="-122"/>
            </a:rPr>
            <a:t>内容定制</a:t>
          </a:r>
          <a:endParaRPr lang="zh-CN" altLang="en-US" sz="16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EDF626B6-F29C-4251-B3A3-49B35E29E031}" cxnId="{F9203995-36D5-4D84-A4B8-17B62334896E}" type="parTrans">
      <dgm:prSet/>
      <dgm:spPr/>
      <dgm:t>
        <a:bodyPr/>
        <a:lstStyle/>
        <a:p>
          <a:endParaRPr lang="zh-CN" altLang="en-US"/>
        </a:p>
      </dgm:t>
    </dgm:pt>
    <dgm:pt modelId="{BAF32F91-74B0-4C1A-B2D7-AA3FCF6AD667}" cxnId="{F9203995-36D5-4D84-A4B8-17B62334896E}" type="sibTrans">
      <dgm:prSet/>
      <dgm:spPr/>
      <dgm:t>
        <a:bodyPr/>
        <a:lstStyle/>
        <a:p>
          <a:endParaRPr lang="zh-CN" altLang="en-US"/>
        </a:p>
      </dgm:t>
    </dgm:pt>
    <dgm:pt modelId="{A8518743-E03E-48A7-A261-55C9C41A87BD}" type="pres">
      <dgm:prSet presAssocID="{24BAA0DA-58E1-4DDE-8EF9-21B79991C9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1A9719C-5707-4D1D-B99E-EE30B5A75748}" type="pres">
      <dgm:prSet presAssocID="{7D7BDC65-D5D8-4CE0-9D5A-2B342E5BD184}" presName="composite" presStyleCnt="0"/>
      <dgm:spPr/>
      <dgm:t>
        <a:bodyPr/>
        <a:lstStyle/>
        <a:p>
          <a:endParaRPr lang="zh-CN" altLang="en-US"/>
        </a:p>
      </dgm:t>
    </dgm:pt>
    <dgm:pt modelId="{CF21C0A8-4BBA-4D3A-A9B3-4BE80C534159}" type="pres">
      <dgm:prSet presAssocID="{7D7BDC65-D5D8-4CE0-9D5A-2B342E5BD18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3E9C45-2F77-431B-B260-1B58349A2D54}" type="pres">
      <dgm:prSet presAssocID="{7D7BDC65-D5D8-4CE0-9D5A-2B342E5BD18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889A61-6E8F-40B0-BD8C-90623E7756FE}" type="pres">
      <dgm:prSet presAssocID="{C68CB04C-3F4E-4BEE-8AE1-3DEC72A3AB6C}" presName="sp" presStyleCnt="0"/>
      <dgm:spPr/>
      <dgm:t>
        <a:bodyPr/>
        <a:lstStyle/>
        <a:p>
          <a:endParaRPr lang="zh-CN" altLang="en-US"/>
        </a:p>
      </dgm:t>
    </dgm:pt>
    <dgm:pt modelId="{8AF5DF38-93B0-4A39-ACB6-86A61D0D5B7B}" type="pres">
      <dgm:prSet presAssocID="{46A8EEB5-8448-4216-A541-F1B561691DBA}" presName="composite" presStyleCnt="0"/>
      <dgm:spPr/>
      <dgm:t>
        <a:bodyPr/>
        <a:lstStyle/>
        <a:p>
          <a:endParaRPr lang="zh-CN" altLang="en-US"/>
        </a:p>
      </dgm:t>
    </dgm:pt>
    <dgm:pt modelId="{C51FA65D-EF9B-4A6F-B4BC-5E408F3FF40F}" type="pres">
      <dgm:prSet presAssocID="{46A8EEB5-8448-4216-A541-F1B561691DB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01240C-0429-4845-B04B-CB313A87A965}" type="pres">
      <dgm:prSet presAssocID="{46A8EEB5-8448-4216-A541-F1B561691DB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D73954-B7B2-49CD-A446-99205934A688}" type="pres">
      <dgm:prSet presAssocID="{819DC227-5132-4588-BDC3-09A180FE8392}" presName="sp" presStyleCnt="0"/>
      <dgm:spPr/>
      <dgm:t>
        <a:bodyPr/>
        <a:lstStyle/>
        <a:p>
          <a:endParaRPr lang="zh-CN" altLang="en-US"/>
        </a:p>
      </dgm:t>
    </dgm:pt>
    <dgm:pt modelId="{8C5CD48B-2DBF-4B34-A0DD-0ECAC189F145}" type="pres">
      <dgm:prSet presAssocID="{30827B6D-B691-46BF-BAB3-556754CDEA97}" presName="composite" presStyleCnt="0"/>
      <dgm:spPr/>
      <dgm:t>
        <a:bodyPr/>
        <a:lstStyle/>
        <a:p>
          <a:endParaRPr lang="zh-CN" altLang="en-US"/>
        </a:p>
      </dgm:t>
    </dgm:pt>
    <dgm:pt modelId="{83204AD0-0DF1-44DE-A8F6-5571BE18D1AE}" type="pres">
      <dgm:prSet presAssocID="{30827B6D-B691-46BF-BAB3-556754CDEA9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5109D6-767B-48C7-A0F8-C2552384E4D0}" type="pres">
      <dgm:prSet presAssocID="{30827B6D-B691-46BF-BAB3-556754CDEA9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385BBCC-C468-40C3-B6AB-EB86E5B6E31C}" type="presOf" srcId="{46A8EEB5-8448-4216-A541-F1B561691DBA}" destId="{C51FA65D-EF9B-4A6F-B4BC-5E408F3FF40F}" srcOrd="0" destOrd="0" presId="urn:microsoft.com/office/officeart/2005/8/layout/chevron2"/>
    <dgm:cxn modelId="{0F42671F-0ED4-47B8-8D35-44CAF6827FF0}" srcId="{24BAA0DA-58E1-4DDE-8EF9-21B79991C925}" destId="{30827B6D-B691-46BF-BAB3-556754CDEA97}" srcOrd="2" destOrd="0" parTransId="{4B91DB6A-8473-46C1-9F87-76FF9F60BC90}" sibTransId="{4384B682-F6D5-4186-9445-BEF046C1C3F9}"/>
    <dgm:cxn modelId="{6D3005E9-7077-4B11-80E5-1D643EA6EB90}" srcId="{24BAA0DA-58E1-4DDE-8EF9-21B79991C925}" destId="{46A8EEB5-8448-4216-A541-F1B561691DBA}" srcOrd="1" destOrd="0" parTransId="{04CF2214-BCF9-4D7F-886D-AE30A87BF6DD}" sibTransId="{819DC227-5132-4588-BDC3-09A180FE8392}"/>
    <dgm:cxn modelId="{03D6DCE5-0BB6-4426-83ED-65B25FF08E83}" srcId="{7D7BDC65-D5D8-4CE0-9D5A-2B342E5BD184}" destId="{57F1C989-B9C6-4623-B1DB-D02EA2E47DC2}" srcOrd="1" destOrd="0" parTransId="{87F8FB73-361F-4B9E-A411-F50AFEB484DD}" sibTransId="{9AB67B87-20B9-4CBA-818B-C2C82C04E1C4}"/>
    <dgm:cxn modelId="{EDA8D82A-DAA1-40D9-A5AE-A04B5ABD8AD6}" type="presOf" srcId="{24BAA0DA-58E1-4DDE-8EF9-21B79991C925}" destId="{A8518743-E03E-48A7-A261-55C9C41A87BD}" srcOrd="0" destOrd="0" presId="urn:microsoft.com/office/officeart/2005/8/layout/chevron2"/>
    <dgm:cxn modelId="{F9203995-36D5-4D84-A4B8-17B62334896E}" srcId="{30827B6D-B691-46BF-BAB3-556754CDEA97}" destId="{BDB92FA1-8924-4D4A-B7D4-EFB6ACEA23A5}" srcOrd="1" destOrd="0" parTransId="{EDF626B6-F29C-4251-B3A3-49B35E29E031}" sibTransId="{BAF32F91-74B0-4C1A-B2D7-AA3FCF6AD667}"/>
    <dgm:cxn modelId="{FC746814-8627-434E-863F-7CD75728ABC0}" type="presOf" srcId="{1EBEE8E2-C8AE-4C54-8B0D-D55DEC7BFE85}" destId="{E601240C-0429-4845-B04B-CB313A87A965}" srcOrd="0" destOrd="0" presId="urn:microsoft.com/office/officeart/2005/8/layout/chevron2"/>
    <dgm:cxn modelId="{C0777F85-68CF-4A9A-B4C3-050B0FCCB917}" srcId="{30827B6D-B691-46BF-BAB3-556754CDEA97}" destId="{BDE072F8-284D-48C9-BEA2-18330D7AE9A9}" srcOrd="0" destOrd="0" parTransId="{137308B0-F955-45FD-A65B-55FFD561795E}" sibTransId="{5E674411-5127-4AD8-8918-4D8953DEE88D}"/>
    <dgm:cxn modelId="{29AEA6CA-BF29-41BF-944D-C1B823FD65C3}" srcId="{46A8EEB5-8448-4216-A541-F1B561691DBA}" destId="{1EBEE8E2-C8AE-4C54-8B0D-D55DEC7BFE85}" srcOrd="0" destOrd="0" parTransId="{6C3A5FFE-14BA-4AB0-B45E-BB96927FDC5D}" sibTransId="{4BDE17E7-4218-47B7-B2CA-09AD9785E221}"/>
    <dgm:cxn modelId="{5470DBD5-2961-46BE-A8F1-8D2B99A21EC4}" type="presOf" srcId="{30827B6D-B691-46BF-BAB3-556754CDEA97}" destId="{83204AD0-0DF1-44DE-A8F6-5571BE18D1AE}" srcOrd="0" destOrd="0" presId="urn:microsoft.com/office/officeart/2005/8/layout/chevron2"/>
    <dgm:cxn modelId="{42F277D3-31DC-4951-B01F-2594879F5A2F}" type="presOf" srcId="{57F1C989-B9C6-4623-B1DB-D02EA2E47DC2}" destId="{F33E9C45-2F77-431B-B260-1B58349A2D54}" srcOrd="0" destOrd="1" presId="urn:microsoft.com/office/officeart/2005/8/layout/chevron2"/>
    <dgm:cxn modelId="{11265488-1638-487B-AD91-F71A942BA283}" type="presOf" srcId="{BDB92FA1-8924-4D4A-B7D4-EFB6ACEA23A5}" destId="{B45109D6-767B-48C7-A0F8-C2552384E4D0}" srcOrd="0" destOrd="1" presId="urn:microsoft.com/office/officeart/2005/8/layout/chevron2"/>
    <dgm:cxn modelId="{6B3ECAB5-F60C-4422-9855-648242322EEB}" type="presOf" srcId="{7D7BDC65-D5D8-4CE0-9D5A-2B342E5BD184}" destId="{CF21C0A8-4BBA-4D3A-A9B3-4BE80C534159}" srcOrd="0" destOrd="0" presId="urn:microsoft.com/office/officeart/2005/8/layout/chevron2"/>
    <dgm:cxn modelId="{0BA36E4B-2B23-4878-BBBC-FAF30F86F9C3}" srcId="{46A8EEB5-8448-4216-A541-F1B561691DBA}" destId="{3E3B4602-11F5-4783-A704-03F024B0DF04}" srcOrd="1" destOrd="0" parTransId="{641D9ADF-CB85-475A-9E6E-8A81508AF9EB}" sibTransId="{89C5EE7C-3463-423A-B031-7FC279EDBA4B}"/>
    <dgm:cxn modelId="{232929BE-355B-480F-89C9-F904F36ABCAD}" type="presOf" srcId="{8F09F3FB-6251-4284-8D58-090B63E6FB99}" destId="{F33E9C45-2F77-431B-B260-1B58349A2D54}" srcOrd="0" destOrd="0" presId="urn:microsoft.com/office/officeart/2005/8/layout/chevron2"/>
    <dgm:cxn modelId="{7D151027-7175-4B42-ABD9-B16DF2D8D4B9}" srcId="{24BAA0DA-58E1-4DDE-8EF9-21B79991C925}" destId="{7D7BDC65-D5D8-4CE0-9D5A-2B342E5BD184}" srcOrd="0" destOrd="0" parTransId="{845C8946-38F7-4DD8-8F4C-DBD93C6038A6}" sibTransId="{C68CB04C-3F4E-4BEE-8AE1-3DEC72A3AB6C}"/>
    <dgm:cxn modelId="{19C72118-1838-4CB0-B046-D62A5DB6E9E5}" srcId="{7D7BDC65-D5D8-4CE0-9D5A-2B342E5BD184}" destId="{8F09F3FB-6251-4284-8D58-090B63E6FB99}" srcOrd="0" destOrd="0" parTransId="{280E944A-B81D-47FA-9E47-657513556D0C}" sibTransId="{E85D6459-1BDB-43EA-ACBC-C7B4EE66285F}"/>
    <dgm:cxn modelId="{B1AF8622-FF22-4D6E-9BC7-2F054313965F}" type="presOf" srcId="{BDE072F8-284D-48C9-BEA2-18330D7AE9A9}" destId="{B45109D6-767B-48C7-A0F8-C2552384E4D0}" srcOrd="0" destOrd="0" presId="urn:microsoft.com/office/officeart/2005/8/layout/chevron2"/>
    <dgm:cxn modelId="{1BB1110E-A017-425B-B098-6C6864FC5A7B}" type="presOf" srcId="{3E3B4602-11F5-4783-A704-03F024B0DF04}" destId="{E601240C-0429-4845-B04B-CB313A87A965}" srcOrd="0" destOrd="1" presId="urn:microsoft.com/office/officeart/2005/8/layout/chevron2"/>
    <dgm:cxn modelId="{6D2360EC-4A51-4AA9-980F-028E370B8EA3}" type="presParOf" srcId="{A8518743-E03E-48A7-A261-55C9C41A87BD}" destId="{91A9719C-5707-4D1D-B99E-EE30B5A75748}" srcOrd="0" destOrd="0" presId="urn:microsoft.com/office/officeart/2005/8/layout/chevron2"/>
    <dgm:cxn modelId="{E6ACFAF7-84B1-4B95-BF2B-FBDBA9ED7C81}" type="presParOf" srcId="{91A9719C-5707-4D1D-B99E-EE30B5A75748}" destId="{CF21C0A8-4BBA-4D3A-A9B3-4BE80C534159}" srcOrd="0" destOrd="0" presId="urn:microsoft.com/office/officeart/2005/8/layout/chevron2"/>
    <dgm:cxn modelId="{D44B0DE8-9CF4-48D6-B549-FBEDD73D7D48}" type="presParOf" srcId="{91A9719C-5707-4D1D-B99E-EE30B5A75748}" destId="{F33E9C45-2F77-431B-B260-1B58349A2D54}" srcOrd="1" destOrd="0" presId="urn:microsoft.com/office/officeart/2005/8/layout/chevron2"/>
    <dgm:cxn modelId="{34C86314-B43B-49B3-9F40-77907D19693E}" type="presParOf" srcId="{A8518743-E03E-48A7-A261-55C9C41A87BD}" destId="{BA889A61-6E8F-40B0-BD8C-90623E7756FE}" srcOrd="1" destOrd="0" presId="urn:microsoft.com/office/officeart/2005/8/layout/chevron2"/>
    <dgm:cxn modelId="{47A1EE6A-6542-4687-8DB3-33F964B90446}" type="presParOf" srcId="{A8518743-E03E-48A7-A261-55C9C41A87BD}" destId="{8AF5DF38-93B0-4A39-ACB6-86A61D0D5B7B}" srcOrd="2" destOrd="0" presId="urn:microsoft.com/office/officeart/2005/8/layout/chevron2"/>
    <dgm:cxn modelId="{22D757AE-AFE8-4155-B8E5-1A3212E0D2FB}" type="presParOf" srcId="{8AF5DF38-93B0-4A39-ACB6-86A61D0D5B7B}" destId="{C51FA65D-EF9B-4A6F-B4BC-5E408F3FF40F}" srcOrd="0" destOrd="0" presId="urn:microsoft.com/office/officeart/2005/8/layout/chevron2"/>
    <dgm:cxn modelId="{BD80FB8D-5BF4-4422-8EFF-B83D72D4DECF}" type="presParOf" srcId="{8AF5DF38-93B0-4A39-ACB6-86A61D0D5B7B}" destId="{E601240C-0429-4845-B04B-CB313A87A965}" srcOrd="1" destOrd="0" presId="urn:microsoft.com/office/officeart/2005/8/layout/chevron2"/>
    <dgm:cxn modelId="{0AEDCCE2-C987-4841-A0C0-B5ED347E0470}" type="presParOf" srcId="{A8518743-E03E-48A7-A261-55C9C41A87BD}" destId="{58D73954-B7B2-49CD-A446-99205934A688}" srcOrd="3" destOrd="0" presId="urn:microsoft.com/office/officeart/2005/8/layout/chevron2"/>
    <dgm:cxn modelId="{6F5EDF95-91D6-4FB5-98D5-04E323E99AEE}" type="presParOf" srcId="{A8518743-E03E-48A7-A261-55C9C41A87BD}" destId="{8C5CD48B-2DBF-4B34-A0DD-0ECAC189F145}" srcOrd="4" destOrd="0" presId="urn:microsoft.com/office/officeart/2005/8/layout/chevron2"/>
    <dgm:cxn modelId="{C2DADD62-E24D-49DB-97B1-1E258E7ED297}" type="presParOf" srcId="{8C5CD48B-2DBF-4B34-A0DD-0ECAC189F145}" destId="{83204AD0-0DF1-44DE-A8F6-5571BE18D1AE}" srcOrd="0" destOrd="0" presId="urn:microsoft.com/office/officeart/2005/8/layout/chevron2"/>
    <dgm:cxn modelId="{E801E4E4-8535-4587-B906-A3D486550DC6}" type="presParOf" srcId="{8C5CD48B-2DBF-4B34-A0DD-0ECAC189F145}" destId="{B45109D6-767B-48C7-A0F8-C2552384E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EDE8C-E40C-4363-A7D7-4DBF01397EC4}">
      <dsp:nvSpPr>
        <dsp:cNvPr id="0" name=""/>
        <dsp:cNvSpPr/>
      </dsp:nvSpPr>
      <dsp:spPr>
        <a:xfrm>
          <a:off x="179510" y="0"/>
          <a:ext cx="8735974" cy="237242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9B457-5B7B-4723-A143-A1421B0118E7}">
      <dsp:nvSpPr>
        <dsp:cNvPr id="0" name=""/>
        <dsp:cNvSpPr/>
      </dsp:nvSpPr>
      <dsp:spPr>
        <a:xfrm>
          <a:off x="958" y="732320"/>
          <a:ext cx="2119607" cy="13320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萌芽期</a:t>
          </a:r>
          <a:r>
            <a:rPr lang="zh-CN" altLang="en-US" sz="1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</a:t>
          </a:r>
          <a:r>
            <a:rPr lang="en-US" altLang="zh-CN" sz="1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2004</a:t>
          </a:r>
          <a:r>
            <a:rPr lang="zh-CN" altLang="en-US" sz="1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年）</a:t>
          </a:r>
          <a:endParaRPr lang="zh-CN" altLang="en-US" sz="1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视频网站时代</a:t>
          </a: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搬运国外优质内容，或对长视频进行加工和改编 </a:t>
          </a: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5981" y="797343"/>
        <a:ext cx="1989561" cy="1201957"/>
      </dsp:txXfrm>
    </dsp:sp>
    <dsp:sp modelId="{884E869D-D82B-4C16-ADFE-B3974A42606B}">
      <dsp:nvSpPr>
        <dsp:cNvPr id="0" name=""/>
        <dsp:cNvSpPr/>
      </dsp:nvSpPr>
      <dsp:spPr>
        <a:xfrm>
          <a:off x="2222508" y="732320"/>
          <a:ext cx="2119434" cy="13320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探索期</a:t>
          </a:r>
          <a:r>
            <a:rPr lang="zh-CN" altLang="en-US" sz="10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（</a:t>
          </a:r>
          <a:r>
            <a:rPr lang="en-US" altLang="zh-CN" sz="10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2012</a:t>
          </a:r>
          <a:r>
            <a:rPr lang="zh-CN" altLang="en-US" sz="10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年）</a:t>
          </a:r>
          <a:endParaRPr lang="zh-CN" altLang="en-US" sz="1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基于移动端，短视频用户习惯逐渐养成</a:t>
          </a: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手机成为短视频拍摄工具 </a:t>
          </a: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87531" y="797343"/>
        <a:ext cx="1989388" cy="1201957"/>
      </dsp:txXfrm>
    </dsp:sp>
    <dsp:sp modelId="{E66E4F11-EFD2-4869-8A0B-5B4C17806BAC}">
      <dsp:nvSpPr>
        <dsp:cNvPr id="0" name=""/>
        <dsp:cNvSpPr/>
      </dsp:nvSpPr>
      <dsp:spPr>
        <a:xfrm>
          <a:off x="4462007" y="732320"/>
          <a:ext cx="2106692" cy="13320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成长期</a:t>
          </a:r>
          <a:r>
            <a:rPr lang="zh-CN" altLang="en-US" sz="10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（</a:t>
          </a:r>
          <a:r>
            <a:rPr lang="en-US" altLang="zh-CN" sz="10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2016</a:t>
          </a:r>
          <a:r>
            <a:rPr lang="zh-CN" altLang="en-US" sz="10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年）</a:t>
          </a:r>
          <a:endParaRPr lang="zh-CN" altLang="en-US" sz="1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短视频</a:t>
          </a:r>
          <a:r>
            <a:rPr lang="en-US" altLang="zh-CN" sz="12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APP</a:t>
          </a:r>
          <a:r>
            <a:rPr lang="zh-CN" altLang="en-US" sz="12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数量大幅增长</a:t>
          </a: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各大互联网巨头全面布局短视频领域</a:t>
          </a:r>
          <a:endParaRPr lang="en-US" altLang="zh-CN" sz="1200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527030" y="797343"/>
        <a:ext cx="1976646" cy="1201957"/>
      </dsp:txXfrm>
    </dsp:sp>
    <dsp:sp modelId="{EFEFA09F-3247-4E1A-8D61-3E7BFD6FF7D1}">
      <dsp:nvSpPr>
        <dsp:cNvPr id="0" name=""/>
        <dsp:cNvSpPr/>
      </dsp:nvSpPr>
      <dsp:spPr>
        <a:xfrm>
          <a:off x="6659952" y="768480"/>
          <a:ext cx="2194450" cy="12596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成熟期</a:t>
          </a:r>
          <a:r>
            <a:rPr lang="zh-CN" altLang="en-US" sz="10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（</a:t>
          </a:r>
          <a:r>
            <a:rPr lang="en-US" altLang="zh-CN" sz="10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2017</a:t>
          </a:r>
          <a:r>
            <a:rPr lang="zh-CN" altLang="en-US" sz="10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年）</a:t>
          </a:r>
          <a:endParaRPr lang="zh-CN" altLang="en-US" sz="1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市场竞争格局逐渐稳定，行业监管制度完善，产业运作机制规范</a:t>
          </a: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721445" y="829973"/>
        <a:ext cx="2071464" cy="1136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B4B1B-E058-4510-8443-2E8B52E30255}">
      <dsp:nvSpPr>
        <dsp:cNvPr id="0" name=""/>
        <dsp:cNvSpPr/>
      </dsp:nvSpPr>
      <dsp:spPr>
        <a:xfrm>
          <a:off x="1862410" y="409292"/>
          <a:ext cx="2725805" cy="2725805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0B99D-D28D-4E86-9BA2-9C83AECC2EE1}">
      <dsp:nvSpPr>
        <dsp:cNvPr id="0" name=""/>
        <dsp:cNvSpPr/>
      </dsp:nvSpPr>
      <dsp:spPr>
        <a:xfrm>
          <a:off x="1862410" y="409292"/>
          <a:ext cx="2725805" cy="2725805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AE191-B784-45DE-BE3B-6661EA6A5C43}">
      <dsp:nvSpPr>
        <dsp:cNvPr id="0" name=""/>
        <dsp:cNvSpPr/>
      </dsp:nvSpPr>
      <dsp:spPr>
        <a:xfrm>
          <a:off x="1862410" y="409292"/>
          <a:ext cx="2725805" cy="2725805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BC708-B72E-4617-8DFE-E1964DD7E128}">
      <dsp:nvSpPr>
        <dsp:cNvPr id="0" name=""/>
        <dsp:cNvSpPr/>
      </dsp:nvSpPr>
      <dsp:spPr>
        <a:xfrm>
          <a:off x="2597519" y="1144402"/>
          <a:ext cx="1255586" cy="12555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短视频特征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781395" y="1328278"/>
        <a:ext cx="887834" cy="887834"/>
      </dsp:txXfrm>
    </dsp:sp>
    <dsp:sp modelId="{E823665B-8AFE-47D2-B756-1A08CDE0CB57}">
      <dsp:nvSpPr>
        <dsp:cNvPr id="0" name=""/>
        <dsp:cNvSpPr/>
      </dsp:nvSpPr>
      <dsp:spPr>
        <a:xfrm>
          <a:off x="2785857" y="1478"/>
          <a:ext cx="878910" cy="8789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碎片化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14570" y="130191"/>
        <a:ext cx="621484" cy="621484"/>
      </dsp:txXfrm>
    </dsp:sp>
    <dsp:sp modelId="{115ACE72-7C29-411C-B246-177FA23EF209}">
      <dsp:nvSpPr>
        <dsp:cNvPr id="0" name=""/>
        <dsp:cNvSpPr/>
      </dsp:nvSpPr>
      <dsp:spPr>
        <a:xfrm>
          <a:off x="3835901" y="1895508"/>
          <a:ext cx="1084637" cy="10846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社交</a:t>
          </a:r>
          <a:endParaRPr lang="en-US" altLang="zh-CN" sz="1600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属性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94742" y="2054349"/>
        <a:ext cx="766955" cy="766955"/>
      </dsp:txXfrm>
    </dsp:sp>
    <dsp:sp modelId="{178D8913-8D47-4029-8B3D-A41E2601EF9C}">
      <dsp:nvSpPr>
        <dsp:cNvPr id="0" name=""/>
        <dsp:cNvSpPr/>
      </dsp:nvSpPr>
      <dsp:spPr>
        <a:xfrm>
          <a:off x="1524177" y="1899643"/>
          <a:ext cx="1096458" cy="10763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创作</a:t>
          </a:r>
          <a:endParaRPr lang="en-US" altLang="zh-CN" sz="1600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门槛低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684750" y="2057273"/>
        <a:ext cx="775312" cy="7611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1C0A8-4BBA-4D3A-A9B3-4BE80C534159}">
      <dsp:nvSpPr>
        <dsp:cNvPr id="0" name=""/>
        <dsp:cNvSpPr/>
      </dsp:nvSpPr>
      <dsp:spPr>
        <a:xfrm rot="5400000">
          <a:off x="-216213" y="220005"/>
          <a:ext cx="1441426" cy="100899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拍！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" y="508290"/>
        <a:ext cx="1008998" cy="432428"/>
      </dsp:txXfrm>
    </dsp:sp>
    <dsp:sp modelId="{F33E9C45-2F77-431B-B260-1B58349A2D54}">
      <dsp:nvSpPr>
        <dsp:cNvPr id="0" name=""/>
        <dsp:cNvSpPr/>
      </dsp:nvSpPr>
      <dsp:spPr>
        <a:xfrm rot="5400000">
          <a:off x="3924221" y="-2911430"/>
          <a:ext cx="937419" cy="6767865"/>
        </a:xfrm>
        <a:prstGeom prst="round2Same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代表</a:t>
          </a: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APP</a:t>
          </a: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：美拍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合作建议：美颜滤镜合作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008999" y="49553"/>
        <a:ext cx="6722104" cy="845897"/>
      </dsp:txXfrm>
    </dsp:sp>
    <dsp:sp modelId="{C51FA65D-EF9B-4A6F-B4BC-5E408F3FF40F}">
      <dsp:nvSpPr>
        <dsp:cNvPr id="0" name=""/>
        <dsp:cNvSpPr/>
      </dsp:nvSpPr>
      <dsp:spPr>
        <a:xfrm rot="5400000">
          <a:off x="-216213" y="1465451"/>
          <a:ext cx="1441426" cy="100899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玩！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" y="1753736"/>
        <a:ext cx="1008998" cy="432428"/>
      </dsp:txXfrm>
    </dsp:sp>
    <dsp:sp modelId="{E601240C-0429-4845-B04B-CB313A87A965}">
      <dsp:nvSpPr>
        <dsp:cNvPr id="0" name=""/>
        <dsp:cNvSpPr/>
      </dsp:nvSpPr>
      <dsp:spPr>
        <a:xfrm rot="5400000">
          <a:off x="3924467" y="-1666231"/>
          <a:ext cx="936927" cy="6767865"/>
        </a:xfrm>
        <a:prstGeom prst="round2SameRect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代表</a:t>
          </a: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APP</a:t>
          </a: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：抖音、小咖秀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合作建议：品牌相关视频征集，</a:t>
          </a: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UGC</a:t>
          </a: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产出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008999" y="1294974"/>
        <a:ext cx="6722128" cy="845453"/>
      </dsp:txXfrm>
    </dsp:sp>
    <dsp:sp modelId="{83204AD0-0DF1-44DE-A8F6-5571BE18D1AE}">
      <dsp:nvSpPr>
        <dsp:cNvPr id="0" name=""/>
        <dsp:cNvSpPr/>
      </dsp:nvSpPr>
      <dsp:spPr>
        <a:xfrm rot="5400000">
          <a:off x="-216213" y="2710897"/>
          <a:ext cx="1441426" cy="100899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看！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" y="2999182"/>
        <a:ext cx="1008998" cy="432428"/>
      </dsp:txXfrm>
    </dsp:sp>
    <dsp:sp modelId="{B45109D6-767B-48C7-A0F8-C2552384E4D0}">
      <dsp:nvSpPr>
        <dsp:cNvPr id="0" name=""/>
        <dsp:cNvSpPr/>
      </dsp:nvSpPr>
      <dsp:spPr>
        <a:xfrm rot="5400000">
          <a:off x="3924467" y="-420785"/>
          <a:ext cx="936927" cy="6767865"/>
        </a:xfrm>
        <a:prstGeom prst="round2SameRect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代表</a:t>
          </a: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APP</a:t>
          </a: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：秒拍、西瓜、梨视频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合作建议：优质</a:t>
          </a: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PGC</a:t>
          </a: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内容定制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008999" y="2540420"/>
        <a:ext cx="6722128" cy="845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6B5E5-BC24-472F-A266-79DDCBB12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74D98-BBB0-445F-948C-A6B39B91553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来源：公开资料，艾瑞咨询研究院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4D98-BBB0-445F-948C-A6B39B9155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4D98-BBB0-445F-948C-A6B39B9155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4D98-BBB0-445F-948C-A6B39B9155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EBE2-AB31-4E5C-B27D-F9F2176B0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28A6-9FAB-40E0-A3E6-93AACABE9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EBE2-AB31-4E5C-B27D-F9F2176B0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28A6-9FAB-40E0-A3E6-93AACABE9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EBE2-AB31-4E5C-B27D-F9F2176B0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28A6-9FAB-40E0-A3E6-93AACABE9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EBE2-AB31-4E5C-B27D-F9F2176B0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28A6-9FAB-40E0-A3E6-93AACABE9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EBE2-AB31-4E5C-B27D-F9F2176B0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28A6-9FAB-40E0-A3E6-93AACABE9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EBE2-AB31-4E5C-B27D-F9F2176B0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28A6-9FAB-40E0-A3E6-93AACABE9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EBE2-AB31-4E5C-B27D-F9F2176B0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28A6-9FAB-40E0-A3E6-93AACABE9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EBE2-AB31-4E5C-B27D-F9F2176B0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28A6-9FAB-40E0-A3E6-93AACABE9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EBE2-AB31-4E5C-B27D-F9F2176B0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28A6-9FAB-40E0-A3E6-93AACABE9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EBE2-AB31-4E5C-B27D-F9F2176B0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28A6-9FAB-40E0-A3E6-93AACABE9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EBE2-AB31-4E5C-B27D-F9F2176B0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28A6-9FAB-40E0-A3E6-93AACABE9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microsoft.com/office/2007/relationships/hdphoto" Target="../media/image2.wdp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DEBE2-AB31-4E5C-B27D-F9F2176B0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D28A6-9FAB-40E0-A3E6-93AACABE9C8A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" y="-8716"/>
            <a:ext cx="9140201" cy="5141363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7.jpe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jpeg"/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jpe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8.jpeg"/><Relationship Id="rId1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hidden">
          <a:xfrm>
            <a:off x="3799" y="-1"/>
            <a:ext cx="9140201" cy="525603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2706" y="786485"/>
            <a:ext cx="475488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电商新思路短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视频平台 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Study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主讲：张雄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电话：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18283692239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39552" y="1049294"/>
          <a:ext cx="8064896" cy="389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3699"/>
                <a:gridCol w="2278157"/>
                <a:gridCol w="4163040"/>
              </a:tblGrid>
              <a:tr h="4873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媒体集团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平台布局</a:t>
                      </a:r>
                      <a:endParaRPr lang="zh-CN" altLang="en-US" sz="1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内容布局</a:t>
                      </a:r>
                      <a:endParaRPr lang="zh-CN" altLang="en-US" sz="1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4873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阿里系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淘宝二楼、土豆</a:t>
                      </a:r>
                      <a:endParaRPr lang="zh-CN" altLang="en-US" sz="1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大鱼号改版，内容培育计划上线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4873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百度系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好看视频、秒懂百科</a:t>
                      </a:r>
                      <a:endParaRPr lang="zh-CN" altLang="en-US" sz="1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战略投资海外短视频内容</a:t>
                      </a:r>
                      <a:r>
                        <a:rPr lang="zh-CN" altLang="en-US" sz="12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社区人人</a:t>
                      </a:r>
                      <a:r>
                        <a:rPr lang="zh-CN" altLang="en-US" sz="12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视频</a:t>
                      </a:r>
                      <a:br>
                        <a:rPr lang="zh-CN" altLang="en-US" sz="12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2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联手</a:t>
                      </a:r>
                      <a:r>
                        <a:rPr lang="zh-CN" altLang="en-US" sz="12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时光网打造影视文化</a:t>
                      </a:r>
                      <a:r>
                        <a:rPr lang="en-US" altLang="zh-CN" sz="12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PGC</a:t>
                      </a:r>
                      <a:r>
                        <a:rPr lang="zh-CN" altLang="en-US" sz="12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短</a:t>
                      </a:r>
                      <a:r>
                        <a:rPr lang="zh-CN" altLang="en-US" sz="12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视频内容生态</a:t>
                      </a:r>
                      <a:endParaRPr lang="zh-CN" altLang="en-US" sz="120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4873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腾讯系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QQ</a:t>
                      </a:r>
                      <a:r>
                        <a:rPr lang="zh-CN" altLang="en-US" sz="1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空间、朋友圈、快手</a:t>
                      </a:r>
                      <a:endParaRPr lang="zh-CN" altLang="en-US" sz="1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2016.9 10</a:t>
                      </a:r>
                      <a:r>
                        <a:rPr lang="zh-CN" altLang="en-US" sz="1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亿补贴短</a:t>
                      </a:r>
                      <a:r>
                        <a:rPr lang="zh-CN" altLang="en-US" sz="1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视频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4873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头条系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西瓜、火山、抖音、</a:t>
                      </a:r>
                      <a:r>
                        <a:rPr lang="en-US" altLang="zh-CN" sz="1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Muse</a:t>
                      </a:r>
                      <a:endParaRPr lang="zh-CN" altLang="en-US" sz="1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2016.9 10</a:t>
                      </a:r>
                      <a:r>
                        <a:rPr lang="zh-CN" altLang="en-US" sz="1200" kern="12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亿补贴</a:t>
                      </a:r>
                      <a:r>
                        <a:rPr lang="zh-CN" altLang="en-US" sz="1200" kern="12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短视频</a:t>
                      </a:r>
                      <a:endParaRPr lang="zh-CN" altLang="en-US" sz="1200" b="0" i="0" kern="120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/>
                </a:tc>
              </a:tr>
              <a:tr h="4873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美图系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美拍</a:t>
                      </a:r>
                      <a:endParaRPr lang="zh-CN" altLang="en-US" sz="1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依托美图公司的“泛女性化”产品布局，搭建完整的自有短视频平台生态闭环 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/>
                </a:tc>
              </a:tr>
              <a:tr h="4873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新浪系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秒拍、酷燃、小咖秀</a:t>
                      </a:r>
                      <a:endParaRPr lang="zh-CN" altLang="en-US" sz="1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487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360</a:t>
                      </a: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系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快视频、快剪辑</a:t>
                      </a:r>
                      <a:endParaRPr lang="zh-CN" altLang="en-US" sz="1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各大巨头短视频布局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分布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hidden">
          <a:xfrm>
            <a:off x="3799" y="-1"/>
            <a:ext cx="9140201" cy="525603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78646" y="4876006"/>
            <a:ext cx="1891030" cy="260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数据来源：艾瑞 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en-US" altLang="zh-CN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51036" y="3767314"/>
          <a:ext cx="8397427" cy="10596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5539"/>
                <a:gridCol w="1005770"/>
                <a:gridCol w="1005770"/>
                <a:gridCol w="1005770"/>
                <a:gridCol w="917379"/>
                <a:gridCol w="828987"/>
                <a:gridCol w="828987"/>
                <a:gridCol w="764272"/>
                <a:gridCol w="894953"/>
              </a:tblGrid>
              <a:tr h="328178"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抖音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快手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西瓜视频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火山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好看视频</a:t>
                      </a:r>
                      <a:endParaRPr lang="zh-CN" altLang="en-US" sz="12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快手极速版</a:t>
                      </a:r>
                      <a:endParaRPr lang="zh-CN" altLang="en-US" sz="10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微视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抖音极速版</a:t>
                      </a:r>
                      <a:endParaRPr lang="zh-CN" altLang="en-US" sz="10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636498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4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月活跃用户规模（亿人）</a:t>
                      </a:r>
                      <a:endParaRPr 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5.30</a:t>
                      </a:r>
                      <a:endParaRPr lang="en-US" altLang="zh-CN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4.25</a:t>
                      </a:r>
                      <a:endParaRPr lang="en-US" altLang="zh-CN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1.41</a:t>
                      </a:r>
                      <a:endParaRPr lang="en-US" altLang="zh-CN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1.41</a:t>
                      </a:r>
                      <a:endParaRPr lang="en-US" altLang="zh-CN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0.85</a:t>
                      </a:r>
                      <a:endParaRPr lang="en-US" altLang="zh-CN" sz="1200" u="none" strike="noStrike" dirty="0" smtClean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0.59</a:t>
                      </a:r>
                      <a:endParaRPr lang="en-US" altLang="zh-CN" sz="1200" u="none" strike="noStrike" dirty="0" smtClean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0.41</a:t>
                      </a:r>
                      <a:endParaRPr lang="en-US" altLang="zh-CN" sz="1200" u="none" strike="noStrike" dirty="0" smtClean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0.25</a:t>
                      </a:r>
                      <a:endParaRPr lang="en-US" altLang="zh-CN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981502" y="651659"/>
          <a:ext cx="7704856" cy="3048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当下热门短视频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排行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143508" y="1133166"/>
          <a:ext cx="8856984" cy="381484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306768"/>
                <a:gridCol w="2556158"/>
                <a:gridCol w="2473777"/>
                <a:gridCol w="2520281"/>
              </a:tblGrid>
              <a:tr h="8545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内容运营</a:t>
                      </a:r>
                      <a:endParaRPr lang="en-US" altLang="zh-CN" sz="1600" b="1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模式 </a:t>
                      </a:r>
                      <a:endParaRPr lang="zh-CN" altLang="en-US" sz="1600" b="1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U</a:t>
                      </a:r>
                      <a:r>
                        <a:rPr lang="zh-CN" altLang="en-US" sz="16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系平台：</a:t>
                      </a:r>
                      <a:r>
                        <a:rPr lang="zh-CN" altLang="en-US" sz="16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以</a:t>
                      </a:r>
                      <a:r>
                        <a:rPr lang="en-US" altLang="zh-CN" sz="16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UGC</a:t>
                      </a:r>
                      <a:r>
                        <a:rPr lang="zh-CN" altLang="en-US" sz="16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内容为核心 </a:t>
                      </a:r>
                      <a:endParaRPr lang="zh-CN" altLang="en-US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U+P</a:t>
                      </a:r>
                      <a:r>
                        <a:rPr lang="zh-CN" altLang="en-US" sz="16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平台</a:t>
                      </a:r>
                      <a:endParaRPr lang="zh-CN" altLang="en-US" sz="1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P</a:t>
                      </a:r>
                      <a:r>
                        <a:rPr lang="zh-CN" altLang="en-US" sz="16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系平台：</a:t>
                      </a:r>
                      <a:r>
                        <a:rPr lang="zh-CN" altLang="en-US" sz="16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以</a:t>
                      </a:r>
                      <a:r>
                        <a:rPr lang="en-US" altLang="zh-CN" sz="16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PGC</a:t>
                      </a:r>
                      <a:r>
                        <a:rPr lang="zh-CN" altLang="en-US" sz="16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内容为核心</a:t>
                      </a:r>
                      <a:endParaRPr lang="zh-CN" altLang="en-US" sz="16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0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特点</a:t>
                      </a:r>
                      <a:endParaRPr lang="zh-CN" altLang="en-US" sz="1600" b="1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强调人与人的关系，短视频作为内容载体，帮助用户展示自我和了解他人，建立一种社区关系。</a:t>
                      </a:r>
                      <a:endParaRPr lang="en-US" altLang="zh-CN" sz="1200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/>
                      <a:r>
                        <a:rPr lang="zh-CN" altLang="en-US" sz="1200" b="1" dirty="0" smtClean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用户关注的是内容背后的人。</a:t>
                      </a:r>
                      <a:endParaRPr lang="zh-CN" altLang="en-US" sz="1200" b="1" dirty="0" smtClean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在内容运营方面采</a:t>
                      </a:r>
                      <a:r>
                        <a:rPr lang="en-US" altLang="zh-CN" sz="1200" dirty="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PUGC+UGC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的模式，而在平台属性上强调内容的媒体属性。</a:t>
                      </a:r>
                      <a:endPara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强调人与内容的关系，短视频作为一种媒体内容形式，为用户提供内容消费服务。</a:t>
                      </a:r>
                      <a:endParaRPr lang="en-US" altLang="zh-CN" sz="1200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/>
                      <a:r>
                        <a:rPr lang="zh-CN" altLang="en-US" sz="1200" b="1" dirty="0" smtClean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用户关注的是短视频内容本身。 </a:t>
                      </a:r>
                      <a:endParaRPr lang="zh-CN" altLang="en-US" sz="1200" b="1" dirty="0" smtClean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0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典型代表</a:t>
                      </a:r>
                      <a:endParaRPr lang="zh-CN" altLang="en-US" sz="1600" b="1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1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一般时长</a:t>
                      </a:r>
                      <a:endParaRPr lang="zh-CN" altLang="en-US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15</a:t>
                      </a:r>
                      <a:r>
                        <a:rPr lang="zh-CN" altLang="en-US" sz="1200" kern="1200" dirty="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秒及以下</a:t>
                      </a:r>
                      <a:endParaRPr lang="zh-CN" altLang="en-US" sz="1200" kern="1200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</a:t>
                      </a:r>
                      <a:r>
                        <a:rPr lang="zh-CN" altLang="en-US" sz="1200" kern="1200" dirty="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分钟左右</a:t>
                      </a:r>
                      <a:endParaRPr lang="zh-CN" altLang="en-US" sz="1200" kern="1200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2-5</a:t>
                      </a:r>
                      <a:r>
                        <a:rPr lang="zh-CN" altLang="en-US" sz="1200" kern="1200" dirty="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分钟</a:t>
                      </a:r>
                      <a:endParaRPr lang="zh-CN" altLang="en-US" sz="1200" kern="1200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4719821" y="3365414"/>
            <a:ext cx="1033232" cy="820269"/>
            <a:chOff x="4035568" y="3285311"/>
            <a:chExt cx="1033232" cy="820269"/>
          </a:xfrm>
        </p:grpSpPr>
        <p:grpSp>
          <p:nvGrpSpPr>
            <p:cNvPr id="13" name="组合 12"/>
            <p:cNvGrpSpPr/>
            <p:nvPr/>
          </p:nvGrpSpPr>
          <p:grpSpPr>
            <a:xfrm>
              <a:off x="4035568" y="3285311"/>
              <a:ext cx="1033232" cy="503309"/>
              <a:chOff x="4035568" y="3285311"/>
              <a:chExt cx="1033232" cy="503309"/>
            </a:xfrm>
          </p:grpSpPr>
          <p:pic>
            <p:nvPicPr>
              <p:cNvPr id="1032" name="Picture 8" descr="https://gss0.bdstatic.com/-4o3dSag_xI4khGkpoWK1HF6hhy/baike/w%3D268%3Bg%3D0/sign=efdccb6fbd4543a9f51bfdca262cedbf/b8389b504fc2d562d9f0c576ed1190ef77c66cb4.jpg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5568" y="3291820"/>
                <a:ext cx="496800" cy="496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https://gss0.bdstatic.com/94o3dSag_xI4khGkpoWK1HF6hhy/baike/w%3D268%3Bg%3D0/sign=8bf8483fa164034f0fcdc50097f81e0c/8c1001e93901213f780dc83e5ee736d12f2e95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3285311"/>
                <a:ext cx="496800" cy="496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4063925" y="3828581"/>
              <a:ext cx="9797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快手    火山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78165" y="3413101"/>
            <a:ext cx="1622434" cy="833772"/>
            <a:chOff x="7623722" y="2976926"/>
            <a:chExt cx="1622434" cy="833772"/>
          </a:xfrm>
        </p:grpSpPr>
        <p:pic>
          <p:nvPicPr>
            <p:cNvPr id="1036" name="Picture 12" descr="https://gss0.bdstatic.com/-4o3dSag_xI4khGkpoWK1HF6hhy/baike/w%3D268%3Bg%3D0/sign=6fad340b60600c33f079d9ce22773632/d788d43f8794a4c279d0103405f41bd5ad6e393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3722" y="2976926"/>
              <a:ext cx="496800" cy="49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s://tva3.sinaimg.cn/crop.0.0.750.750.180/b57b254djw8f0yq17vglej20ku0ku74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33" y="2976926"/>
              <a:ext cx="496800" cy="49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s://gss3.bdstatic.com/7Po3dSag_xI4khGkpoWK1HF6hhy/baike/w%3D268%3Bg%3D0/sign=904e18c49716fdfad86cc1e88cb4eb69/a08b87d6277f9e2f30a9fee71530e924b999f34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6088" y="2976926"/>
              <a:ext cx="496800" cy="49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7714968" y="3533699"/>
              <a:ext cx="1531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西瓜   秒拍   梨视频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23728" y="3450040"/>
            <a:ext cx="1045563" cy="783330"/>
            <a:chOff x="2305901" y="2821352"/>
            <a:chExt cx="1045563" cy="783330"/>
          </a:xfrm>
        </p:grpSpPr>
        <p:grpSp>
          <p:nvGrpSpPr>
            <p:cNvPr id="27" name="组合 26"/>
            <p:cNvGrpSpPr/>
            <p:nvPr/>
          </p:nvGrpSpPr>
          <p:grpSpPr>
            <a:xfrm>
              <a:off x="2339752" y="2821352"/>
              <a:ext cx="1011712" cy="783330"/>
              <a:chOff x="2339752" y="2821352"/>
              <a:chExt cx="1011712" cy="783330"/>
            </a:xfrm>
          </p:grpSpPr>
          <p:pic>
            <p:nvPicPr>
              <p:cNvPr id="1030" name="Picture 6" descr="https://gss1.bdstatic.com/-vo3dSag_xI4khGkpoWK1HF6hhy/baike/w%3D268%3Bg%3D0/sign=51cba286c7ef76093c0b9e9916e6c4f1/78310a55b319ebc4ea7ad0828e26cffc1e1716ae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4664" y="2821352"/>
                <a:ext cx="496800" cy="496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2339752" y="3327683"/>
                <a:ext cx="9797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美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拍    抖音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2305901" y="2821352"/>
              <a:ext cx="493575" cy="496800"/>
            </a:xfrm>
            <a:prstGeom prst="rect">
              <a:avLst/>
            </a:prstGeom>
          </p:spPr>
        </p:pic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根据不同内容运营模式进行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分类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8846" y="907818"/>
            <a:ext cx="834631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此类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常自带不同类的表情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包、背景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素材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、美颜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以及涂鸦特效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，吸引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用户进行拍摄。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70" y="1919501"/>
            <a:ext cx="1512169" cy="26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5" y="1919501"/>
            <a:ext cx="1512168" cy="26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973" y="1919501"/>
            <a:ext cx="1512168" cy="26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2" y="1919501"/>
            <a:ext cx="1512168" cy="26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7" y="1919501"/>
            <a:ext cx="1512168" cy="26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81178" y="4736357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海量表情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包</a:t>
            </a:r>
            <a:endParaRPr lang="zh-CN" altLang="en-US" sz="1600" dirty="0"/>
          </a:p>
        </p:txBody>
      </p:sp>
      <p:sp>
        <p:nvSpPr>
          <p:cNvPr id="17" name="矩形 16"/>
          <p:cNvSpPr/>
          <p:nvPr/>
        </p:nvSpPr>
        <p:spPr>
          <a:xfrm>
            <a:off x="4069299" y="473635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涂鸦效果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45327" y="473635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背景选择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21355" y="473635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视频特效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02852" y="473635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美颜特效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按用户行为分：拍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为主的短视频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87026" y="1055807"/>
            <a:ext cx="834631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此类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功能丰富，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如尬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舞机、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对嘴等，吸引用户参与表演并传播。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6" name="Picture 5" descr="http://wx2.sinaimg.cn/bmiddle/7c44836bly1fph5jsc4p6j20ku112gr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6" y="1779662"/>
            <a:ext cx="161839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矩形 31"/>
          <p:cNvSpPr/>
          <p:nvPr/>
        </p:nvSpPr>
        <p:spPr>
          <a:xfrm>
            <a:off x="913670" y="471302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尬舞机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4888103" y="47130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分屏合演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814735" y="47130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嘴拍摄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017658" y="4713028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秒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MV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49" y="1779662"/>
            <a:ext cx="162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52" y="1779662"/>
            <a:ext cx="162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56" y="1779662"/>
            <a:ext cx="162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按用户行为分：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玩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为主的短视频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74162" y="928340"/>
            <a:ext cx="8346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此类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涵盖科技、体育、娱乐、生活、搞笑等多领域，且设有不同专栏，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根据用户的浏览情况，进行千人千面的推荐。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94" y="1884430"/>
            <a:ext cx="1804276" cy="320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1884429"/>
            <a:ext cx="1803509" cy="320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4430"/>
            <a:ext cx="1800200" cy="320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按用户行为分：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看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为主的短视频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示 8"/>
          <p:cNvGraphicFramePr/>
          <p:nvPr/>
        </p:nvGraphicFramePr>
        <p:xfrm>
          <a:off x="683568" y="1059582"/>
          <a:ext cx="7776864" cy="393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分类别短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视频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合作建议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-33813" y="-9131"/>
            <a:ext cx="9258804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09389" y="2571750"/>
            <a:ext cx="7772400" cy="1021556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热门短视频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介绍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13" y="3435846"/>
            <a:ext cx="1927636" cy="2366284"/>
          </a:xfrm>
          <a:prstGeom prst="rect">
            <a:avLst/>
          </a:prstGeom>
        </p:spPr>
      </p:pic>
      <p:sp>
        <p:nvSpPr>
          <p:cNvPr id="7" name="文本框 9"/>
          <p:cNvSpPr txBox="1"/>
          <p:nvPr/>
        </p:nvSpPr>
        <p:spPr>
          <a:xfrm>
            <a:off x="3142410" y="1091361"/>
            <a:ext cx="2822387" cy="14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105" dirty="0" smtClean="0">
                <a:latin typeface="Impact" panose="020B0806030902050204" pitchFamily="34" charset="0"/>
                <a:ea typeface="微软雅黑" panose="020B0503020204020204" charset="-122"/>
              </a:rPr>
              <a:t>03</a:t>
            </a:r>
            <a:endParaRPr lang="zh-CN" altLang="en-US" sz="9105" dirty="0">
              <a:latin typeface="Impact" panose="020B080603090205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s://gss0.bdstatic.com/-4o3dSag_xI4khGkpoWK1HF6hhy/baike/w%3D268%3Bg%3D0/sign=6fad340b60600c33f079d9ce22773632/d788d43f8794a4c279d0103405f41bd5ad6e3939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04847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106" y="1635646"/>
            <a:ext cx="1233198" cy="21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62" y="1635646"/>
            <a:ext cx="1233198" cy="21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23" y="1589963"/>
            <a:ext cx="1284591" cy="228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473" y="1589963"/>
            <a:ext cx="1284591" cy="228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027503" y="3949899"/>
            <a:ext cx="9565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1200" dirty="0"/>
          </a:p>
        </p:txBody>
      </p:sp>
      <p:sp>
        <p:nvSpPr>
          <p:cNvPr id="12" name="矩形 11"/>
          <p:cNvSpPr/>
          <p:nvPr/>
        </p:nvSpPr>
        <p:spPr>
          <a:xfrm>
            <a:off x="8089596" y="3949899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拍摄画面</a:t>
            </a:r>
            <a:endParaRPr lang="zh-CN" altLang="en-US" sz="1200" dirty="0"/>
          </a:p>
        </p:txBody>
      </p:sp>
      <p:sp>
        <p:nvSpPr>
          <p:cNvPr id="13" name="Shape 1657"/>
          <p:cNvSpPr/>
          <p:nvPr/>
        </p:nvSpPr>
        <p:spPr>
          <a:xfrm>
            <a:off x="6872596" y="3949899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关注页</a:t>
            </a:r>
            <a:endParaRPr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99018" y="3949899"/>
            <a:ext cx="9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小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视频页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2149" y="1131590"/>
            <a:ext cx="33477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个性化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推荐的短视频平台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隶属于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今日头条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旗下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上线时间：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用户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画像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男女比为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6:4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31-34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岁占比最高，为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32%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用户行为：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视频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观看为主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西瓜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视频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gss0.bdstatic.com/-4o3dSag_xI4khGkpoWK1HF6hhy/baike/w%3D268%3Bg%3D0/sign=efdccb6fbd4543a9f51bfdca262cedbf/b8389b504fc2d562d9f0c576ed1190ef77c66cb4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559" y="92192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95536" y="1200672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记录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和分享生活的短视频平台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隶属于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腾讯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旗下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上线时间：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用户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画像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男女比为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5.1:4.9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25-30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岁占比最高，为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31%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用户行为：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以产出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UGC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视频为主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33" y="1200672"/>
            <a:ext cx="153917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730" y="1200672"/>
            <a:ext cx="153917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412" y="1200672"/>
            <a:ext cx="153917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7734120" y="4104523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拍摄画面</a:t>
            </a:r>
            <a:endParaRPr lang="zh-CN" altLang="en-US" sz="1200" dirty="0"/>
          </a:p>
        </p:txBody>
      </p:sp>
      <p:sp>
        <p:nvSpPr>
          <p:cNvPr id="10" name="Shape 1657"/>
          <p:cNvSpPr/>
          <p:nvPr/>
        </p:nvSpPr>
        <p:spPr>
          <a:xfrm>
            <a:off x="6157149" y="4104523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直播页</a:t>
            </a:r>
            <a:endParaRPr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44375" y="4104523"/>
            <a:ext cx="790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1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快手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Recap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394472"/>
          </a:xfrm>
          <a:prstGeom prst="roundRect">
            <a:avLst/>
          </a:prstGeom>
          <a:noFill/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随着近期各大短视频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崛起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，研究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如下课题：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各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大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集团在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这个领域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布局规划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数据表现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主要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玩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法</a:t>
            </a:r>
            <a:endParaRPr lang="zh-CN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gss1.bdstatic.com/-vo3dSag_xI4khGkpoWK1HF6hhy/baike/w%3D268%3Bg%3D0/sign=51cba286c7ef76093c0b9e9916e6c4f1/78310a55b319ebc4ea7ad0828e26cffc1e1716ae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88" y="104919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75606"/>
            <a:ext cx="1539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187" y="1289622"/>
            <a:ext cx="1539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wx2.sinaimg.cn/bmiddle/7c44836bly1fph5jsc4p6j20ku112g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477" y="1288140"/>
            <a:ext cx="1537471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7768261" y="4118598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拍摄画面</a:t>
            </a:r>
            <a:endParaRPr lang="zh-CN" altLang="en-US" sz="1200" dirty="0"/>
          </a:p>
        </p:txBody>
      </p:sp>
      <p:sp>
        <p:nvSpPr>
          <p:cNvPr id="10" name="Shape 1657"/>
          <p:cNvSpPr/>
          <p:nvPr/>
        </p:nvSpPr>
        <p:spPr>
          <a:xfrm>
            <a:off x="6156176" y="4118598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尬舞机</a:t>
            </a:r>
            <a:endParaRPr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70135" y="4118598"/>
            <a:ext cx="790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1200" dirty="0"/>
          </a:p>
        </p:txBody>
      </p:sp>
      <p:sp>
        <p:nvSpPr>
          <p:cNvPr id="14" name="矩形 13"/>
          <p:cNvSpPr/>
          <p:nvPr/>
        </p:nvSpPr>
        <p:spPr>
          <a:xfrm>
            <a:off x="395536" y="1116196"/>
            <a:ext cx="334776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秒音乐短视频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社区，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隶属于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今日头条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旗下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上线时间：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2016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用户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画像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男女比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5:5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85%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的用户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24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岁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以下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用户行为：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以产出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UGC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视频为主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平台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提供配乐、特效支持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抖音短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视频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gss0.bdstatic.com/94o3dSag_xI4khGkpoWK1HF6hhy/baike/w%3D268%3Bg%3D0/sign=8bf8483fa164034f0fcdc50097f81e0c/8c1001e93901213f780dc83e5ee736d12f2e951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559" y="92192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542" y="1347614"/>
            <a:ext cx="1587729" cy="282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75" y="1347614"/>
            <a:ext cx="1587729" cy="282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383" y="1347614"/>
            <a:ext cx="1587729" cy="282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7742095" y="4273352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拍摄画面</a:t>
            </a:r>
            <a:endParaRPr lang="zh-CN" altLang="en-US" sz="1200" dirty="0"/>
          </a:p>
        </p:txBody>
      </p:sp>
      <p:sp>
        <p:nvSpPr>
          <p:cNvPr id="10" name="Shape 1657"/>
          <p:cNvSpPr/>
          <p:nvPr/>
        </p:nvSpPr>
        <p:spPr>
          <a:xfrm>
            <a:off x="6114329" y="4273352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活动专题</a:t>
            </a:r>
            <a:endParaRPr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33675" y="4273352"/>
            <a:ext cx="790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1200" dirty="0"/>
          </a:p>
        </p:txBody>
      </p:sp>
      <p:sp>
        <p:nvSpPr>
          <p:cNvPr id="14" name="矩形 13"/>
          <p:cNvSpPr/>
          <p:nvPr/>
        </p:nvSpPr>
        <p:spPr>
          <a:xfrm>
            <a:off x="485569" y="1163795"/>
            <a:ext cx="34383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15s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短视频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社区，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隶属于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今日头条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旗下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上线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时间：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2016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12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用户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画像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男女比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6:4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31-35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岁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占比最高，为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34%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用户行为：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以直播行为和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UGC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内容产出为主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火山小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视频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323719" y="123479"/>
            <a:ext cx="643793" cy="64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02" y="339160"/>
            <a:ext cx="1134001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45" y="339160"/>
            <a:ext cx="1134001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668" y="2715767"/>
            <a:ext cx="1140872" cy="202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22" y="2715767"/>
            <a:ext cx="1140872" cy="202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26" y="2715766"/>
            <a:ext cx="1140872" cy="202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6519038" y="2355160"/>
            <a:ext cx="873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直播页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882820" y="476131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拍摄画面</a:t>
            </a:r>
            <a:endParaRPr lang="zh-CN" altLang="en-US" dirty="0"/>
          </a:p>
        </p:txBody>
      </p:sp>
      <p:sp>
        <p:nvSpPr>
          <p:cNvPr id="15" name="Shape 1657"/>
          <p:cNvSpPr/>
          <p:nvPr/>
        </p:nvSpPr>
        <p:spPr>
          <a:xfrm>
            <a:off x="4836202" y="474398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活动专题</a:t>
            </a:r>
            <a:endParaRPr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24059" y="2355161"/>
            <a:ext cx="1188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dirty="0"/>
          </a:p>
        </p:txBody>
      </p:sp>
      <p:sp>
        <p:nvSpPr>
          <p:cNvPr id="17" name="Shape 1657"/>
          <p:cNvSpPr/>
          <p:nvPr/>
        </p:nvSpPr>
        <p:spPr>
          <a:xfrm>
            <a:off x="6352544" y="474398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抓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娃娃机</a:t>
            </a:r>
            <a:endParaRPr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75888" y="1203598"/>
            <a:ext cx="38360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女性为主的潮流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短视频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社区，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隶属于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美图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旗下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上线时间：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2014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用户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画像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男女比为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2:8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25-30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岁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占比最高，为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35%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用户行为：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以美颜自拍为主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美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拍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https://gss3.bdstatic.com/7Po3dSag_xI4khGkpoWK1HF6hhy/baike/w%3D268%3Bg%3D0/sign=904e18c49716fdfad86cc1e88cb4eb69/a08b87d6277f9e2f30a9fee71530e924b999f345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92192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tva3.sinaimg.cn/crop.0.0.750.750.180/b57b254djw8f0yq17vglej20ku0ku74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88" y="97075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508104" y="3795886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明星悬赏令</a:t>
            </a:r>
            <a:endParaRPr lang="zh-CN" altLang="en-US" sz="1200" dirty="0"/>
          </a:p>
        </p:txBody>
      </p:sp>
      <p:pic>
        <p:nvPicPr>
          <p:cNvPr id="9" name="image12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230" y="1593160"/>
            <a:ext cx="1166741" cy="207419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" name="image106.jpeg" descr="贴纸首屏icon推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379" y="1593160"/>
            <a:ext cx="1166226" cy="207419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7948245" y="3795886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拍摄画面</a:t>
            </a:r>
            <a:endParaRPr lang="zh-CN" altLang="en-US" sz="1200" dirty="0"/>
          </a:p>
        </p:txBody>
      </p:sp>
      <p:sp>
        <p:nvSpPr>
          <p:cNvPr id="12" name="Shape 1657"/>
          <p:cNvSpPr/>
          <p:nvPr/>
        </p:nvSpPr>
        <p:spPr>
          <a:xfrm>
            <a:off x="6804248" y="3795886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活动专题</a:t>
            </a:r>
            <a:endParaRPr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image110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774" y="1593566"/>
            <a:ext cx="1164758" cy="207338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87961" y="1583198"/>
            <a:ext cx="1177945" cy="209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4355976" y="3795886"/>
            <a:ext cx="790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1200" dirty="0"/>
          </a:p>
        </p:txBody>
      </p:sp>
      <p:sp>
        <p:nvSpPr>
          <p:cNvPr id="17" name="矩形 16"/>
          <p:cNvSpPr/>
          <p:nvPr/>
        </p:nvSpPr>
        <p:spPr>
          <a:xfrm>
            <a:off x="395536" y="1059582"/>
            <a:ext cx="34197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新浪微博官方短视频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应用，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隶属于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一下科技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旗下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上线时间：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2013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用户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画像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男女比为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3:7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25-35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岁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占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比较高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61%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用户行为：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PUGC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内容产出为主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秒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拍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总结与建议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1275606"/>
            <a:ext cx="8136904" cy="31845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短视频平台用户增长量迅速，已逐渐成为广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覆盖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平台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可配合短期项目，快速提升知名度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优先关注近期明显上升平台：抖音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结合各短视频平台，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寻求合作机会点：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、美颜自拍类：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品牌定制美颜滤镜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UGC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定制视频类：品牌相关内容挑战赛等，产出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UGC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、视频内容平台：定制优质短视频内容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Agenda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319997" y="1400458"/>
            <a:ext cx="894259" cy="523220"/>
            <a:chOff x="2215144" y="927951"/>
            <a:chExt cx="1244730" cy="959254"/>
          </a:xfrm>
        </p:grpSpPr>
        <p:sp>
          <p:nvSpPr>
            <p:cNvPr id="32" name="平行四边形 31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319997" y="2408570"/>
            <a:ext cx="894259" cy="523220"/>
            <a:chOff x="2215144" y="1952311"/>
            <a:chExt cx="1244730" cy="959257"/>
          </a:xfrm>
        </p:grpSpPr>
        <p:sp>
          <p:nvSpPr>
            <p:cNvPr id="35" name="平行四边形 34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10"/>
            <p:cNvSpPr txBox="1"/>
            <p:nvPr/>
          </p:nvSpPr>
          <p:spPr>
            <a:xfrm>
              <a:off x="2393075" y="1952311"/>
              <a:ext cx="1066799" cy="95925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319997" y="3435846"/>
            <a:ext cx="894259" cy="523220"/>
            <a:chOff x="2215144" y="3018134"/>
            <a:chExt cx="1244730" cy="959255"/>
          </a:xfrm>
        </p:grpSpPr>
        <p:sp>
          <p:nvSpPr>
            <p:cNvPr id="38" name="平行四边形 37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11"/>
            <p:cNvSpPr txBox="1"/>
            <p:nvPr/>
          </p:nvSpPr>
          <p:spPr>
            <a:xfrm>
              <a:off x="2393075" y="3018134"/>
              <a:ext cx="1066799" cy="9592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999250" y="1413769"/>
            <a:ext cx="3857250" cy="459690"/>
            <a:chOff x="4315150" y="953426"/>
            <a:chExt cx="3857250" cy="540057"/>
          </a:xfrm>
        </p:grpSpPr>
        <p:sp>
          <p:nvSpPr>
            <p:cNvPr id="47" name="矩形 46"/>
            <p:cNvSpPr/>
            <p:nvPr/>
          </p:nvSpPr>
          <p:spPr>
            <a:xfrm>
              <a:off x="4841196" y="1036090"/>
              <a:ext cx="2827147" cy="40678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年度工作内容概述</a:t>
              </a:r>
              <a:endParaRPr lang="en-GB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8" name="平行四边形 47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短视频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行业简介</a:t>
              </a:r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999250" y="2436420"/>
            <a:ext cx="3857250" cy="459690"/>
            <a:chOff x="4315150" y="1647579"/>
            <a:chExt cx="3857250" cy="540057"/>
          </a:xfrm>
        </p:grpSpPr>
        <p:sp>
          <p:nvSpPr>
            <p:cNvPr id="50" name="矩形 49"/>
            <p:cNvSpPr/>
            <p:nvPr/>
          </p:nvSpPr>
          <p:spPr>
            <a:xfrm>
              <a:off x="4841196" y="1730243"/>
              <a:ext cx="2827147" cy="40678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工作完成具体情况</a:t>
              </a:r>
              <a:endParaRPr lang="en-GB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1" name="平行四边形 50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短视频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APP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分类</a:t>
              </a:r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999250" y="3456000"/>
            <a:ext cx="3857250" cy="459690"/>
            <a:chOff x="4315150" y="2341731"/>
            <a:chExt cx="3857250" cy="540057"/>
          </a:xfrm>
        </p:grpSpPr>
        <p:sp>
          <p:nvSpPr>
            <p:cNvPr id="53" name="矩形 52"/>
            <p:cNvSpPr/>
            <p:nvPr/>
          </p:nvSpPr>
          <p:spPr>
            <a:xfrm>
              <a:off x="4841197" y="2424395"/>
              <a:ext cx="2827146" cy="40678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成功项目详细展示</a:t>
              </a:r>
              <a:endParaRPr lang="en-GB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4" name="平行四边形 53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热门短视频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APP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介绍</a:t>
              </a:r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-33813" y="-9131"/>
            <a:ext cx="9258804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09389" y="2571750"/>
            <a:ext cx="7772400" cy="1021556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短视频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行业简介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13" y="3435846"/>
            <a:ext cx="1927636" cy="2366284"/>
          </a:xfrm>
          <a:prstGeom prst="rect">
            <a:avLst/>
          </a:prstGeom>
        </p:spPr>
      </p:pic>
      <p:sp>
        <p:nvSpPr>
          <p:cNvPr id="7" name="文本框 9"/>
          <p:cNvSpPr txBox="1"/>
          <p:nvPr/>
        </p:nvSpPr>
        <p:spPr>
          <a:xfrm>
            <a:off x="3142410" y="1091361"/>
            <a:ext cx="2822387" cy="14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105" dirty="0" smtClean="0">
                <a:latin typeface="Impact" panose="020B0806030902050204" pitchFamily="34" charset="0"/>
                <a:ea typeface="微软雅黑" panose="020B0503020204020204" charset="-122"/>
              </a:rPr>
              <a:t>01</a:t>
            </a:r>
            <a:endParaRPr lang="zh-CN" altLang="en-US" sz="9105" dirty="0">
              <a:latin typeface="Impact" panose="020B080603090205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/>
        </p:nvGraphicFramePr>
        <p:xfrm>
          <a:off x="971600" y="820203"/>
          <a:ext cx="7416824" cy="403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9" name="图表 8"/>
          <p:cNvGraphicFramePr/>
          <p:nvPr/>
        </p:nvGraphicFramePr>
        <p:xfrm>
          <a:off x="1524000" y="539750"/>
          <a:ext cx="7080448" cy="40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短视频行业增长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迅速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394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2016-2020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年中国短视频行业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市场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规模及预测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28184" y="4876006"/>
            <a:ext cx="30059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数据来源：艾瑞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中国短视频行业研究报告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endParaRPr lang="en-US" altLang="zh-CN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箭头连接符 11"/>
          <p:cNvCxnSpPr/>
          <p:nvPr/>
        </p:nvCxnSpPr>
        <p:spPr>
          <a:xfrm>
            <a:off x="-36512" y="3124425"/>
            <a:ext cx="9055011" cy="0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4693013" y="2811848"/>
            <a:ext cx="610245" cy="61024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</a:rPr>
              <a:t>2016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891080" y="2811848"/>
            <a:ext cx="610245" cy="61024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</a:rPr>
              <a:t>2017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570600" y="2811848"/>
            <a:ext cx="610245" cy="61024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</a:rPr>
              <a:t>2012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91390" y="2811848"/>
            <a:ext cx="610245" cy="61024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</a:rPr>
              <a:t>2004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262021" y="3124425"/>
            <a:ext cx="0" cy="148210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2472396" y="3124425"/>
            <a:ext cx="0" cy="153076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5" idx="4"/>
          </p:cNvCxnSpPr>
          <p:nvPr/>
        </p:nvCxnSpPr>
        <p:spPr>
          <a:xfrm flipH="1">
            <a:off x="4998135" y="3422093"/>
            <a:ext cx="1" cy="13945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6" idx="4"/>
          </p:cNvCxnSpPr>
          <p:nvPr/>
        </p:nvCxnSpPr>
        <p:spPr>
          <a:xfrm flipH="1">
            <a:off x="7196202" y="3422093"/>
            <a:ext cx="1" cy="13945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1020605" y="3124425"/>
            <a:ext cx="0" cy="82268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34909" y="4655194"/>
            <a:ext cx="14827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乐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视网成立 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65385" y="3964628"/>
            <a:ext cx="1332860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土豆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网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成立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702458" y="4671015"/>
            <a:ext cx="17141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2011.3 GIF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快手诞生 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2" name="直接箭头连接符 31"/>
          <p:cNvCxnSpPr>
            <a:stCxn id="17" idx="4"/>
          </p:cNvCxnSpPr>
          <p:nvPr/>
        </p:nvCxnSpPr>
        <p:spPr>
          <a:xfrm>
            <a:off x="2875723" y="3422093"/>
            <a:ext cx="0" cy="84938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3458037" y="3124425"/>
            <a:ext cx="0" cy="8978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3972933" y="3124425"/>
            <a:ext cx="0" cy="4776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2592608" y="4329532"/>
            <a:ext cx="22626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2012.11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快手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转型短视频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210864" y="3994477"/>
            <a:ext cx="1787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2013.8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秒拍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上线 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528302" y="3602112"/>
            <a:ext cx="14310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2014.5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美拍上线 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999502" y="3367181"/>
            <a:ext cx="2178419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2016.3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抖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音上线</a:t>
            </a:r>
            <a:b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2016.11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梨视频上线</a:t>
            </a:r>
            <a:b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2016.9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腾讯和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今日头条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公布短视频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亿补贴计划 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169409" y="3363268"/>
            <a:ext cx="1996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2017.4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土豆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网转型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2017.6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头条视频升级为西瓜视频 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1" name="图示 10"/>
          <p:cNvGraphicFramePr/>
          <p:nvPr/>
        </p:nvGraphicFramePr>
        <p:xfrm>
          <a:off x="49005" y="423174"/>
          <a:ext cx="9094995" cy="2652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短视频行业已进入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成熟期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512" y="987574"/>
            <a:ext cx="8784976" cy="830997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长视频相比，短视频在互动性和社交属性上更强，成为消费者表达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自我的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一种社交方式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直播视频相比，短视频在传播性上更强，便于全网内容分发和消费。 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1367644" y="1995686"/>
          <a:ext cx="644471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矩形 6"/>
          <p:cNvSpPr/>
          <p:nvPr/>
        </p:nvSpPr>
        <p:spPr>
          <a:xfrm>
            <a:off x="5284716" y="1948334"/>
            <a:ext cx="27510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便于用户在碎片化时间进行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消费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、传播和分享的视频内容。 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72200" y="417406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强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互动性和丰富的内容</a:t>
            </a:r>
            <a:b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承载量，短视频成为图文社</a:t>
            </a:r>
            <a:b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交后的一种新的社交方式 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5766" y="4180027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对内容编排专业性、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拍摄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技巧和设备的要求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较低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，普通用户也可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参与制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作 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短视频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特征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6598" y="935070"/>
            <a:ext cx="8568952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外部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环境促进规模化发展，内部驱动力吸引用户关注 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短视频行业近年来的快速发展，是外部环境和内驱力共同作用的结果。 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" t="8517" r="357"/>
          <a:stretch>
            <a:fillRect/>
          </a:stretch>
        </p:blipFill>
        <p:spPr bwMode="auto">
          <a:xfrm>
            <a:off x="539552" y="1732296"/>
            <a:ext cx="8067318" cy="341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短视频行业发展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背景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-33813" y="-9131"/>
            <a:ext cx="9258804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09389" y="2571750"/>
            <a:ext cx="7772400" cy="1021556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短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视频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分类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13" y="3435846"/>
            <a:ext cx="1927636" cy="2366284"/>
          </a:xfrm>
          <a:prstGeom prst="rect">
            <a:avLst/>
          </a:prstGeom>
        </p:spPr>
      </p:pic>
      <p:sp>
        <p:nvSpPr>
          <p:cNvPr id="7" name="文本框 9"/>
          <p:cNvSpPr txBox="1"/>
          <p:nvPr/>
        </p:nvSpPr>
        <p:spPr>
          <a:xfrm>
            <a:off x="3142410" y="1091361"/>
            <a:ext cx="2822387" cy="14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105" dirty="0" smtClean="0">
                <a:latin typeface="Impact" panose="020B0806030902050204" pitchFamily="34" charset="0"/>
                <a:ea typeface="微软雅黑" panose="020B0503020204020204" charset="-122"/>
              </a:rPr>
              <a:t>02</a:t>
            </a:r>
            <a:endParaRPr lang="zh-CN" altLang="en-US" sz="9105" dirty="0">
              <a:latin typeface="Impact" panose="020B080603090205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TABLE_BEAUTIFY" val="smartTable{15655b0f-5531-435a-a675-0cd80b7dd5ea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2167</Words>
  <Application>WPS 演示</Application>
  <PresentationFormat>全屏显示(16:9)</PresentationFormat>
  <Paragraphs>368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Gill Sans</vt:lpstr>
      <vt:lpstr>Impact</vt:lpstr>
      <vt:lpstr>Arial Unicode MS</vt:lpstr>
      <vt:lpstr>Calibri</vt:lpstr>
      <vt:lpstr>Gill Sans MT</vt:lpstr>
      <vt:lpstr>Office 主题​​</vt:lpstr>
      <vt:lpstr>PowerPoint 演示文稿</vt:lpstr>
      <vt:lpstr>Recap</vt:lpstr>
      <vt:lpstr>Agenda</vt:lpstr>
      <vt:lpstr>短视频行业简介</vt:lpstr>
      <vt:lpstr>短视频行业增长迅速</vt:lpstr>
      <vt:lpstr>短视频行业已进入成熟期</vt:lpstr>
      <vt:lpstr>短视频特征</vt:lpstr>
      <vt:lpstr>短视频行业发展背景</vt:lpstr>
      <vt:lpstr>短视频APP分类</vt:lpstr>
      <vt:lpstr>各大巨头短视频布局分布</vt:lpstr>
      <vt:lpstr>当下热门短视频APP排行</vt:lpstr>
      <vt:lpstr>根据不同内容运营模式进行分类</vt:lpstr>
      <vt:lpstr>按用户行为分：拍为主的短视频APP</vt:lpstr>
      <vt:lpstr>按用户行为分：玩为主的短视频APP</vt:lpstr>
      <vt:lpstr>按用户行为分：看为主的短视频APP</vt:lpstr>
      <vt:lpstr>分类别短视频APP合作建议</vt:lpstr>
      <vt:lpstr>热门短视频APP介绍</vt:lpstr>
      <vt:lpstr>西瓜视频</vt:lpstr>
      <vt:lpstr>快手</vt:lpstr>
      <vt:lpstr>抖音短视频</vt:lpstr>
      <vt:lpstr>火山小视频</vt:lpstr>
      <vt:lpstr>美拍</vt:lpstr>
      <vt:lpstr>秒拍</vt:lpstr>
      <vt:lpstr>总结与建议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舒旖</dc:creator>
  <cp:lastModifiedBy>原</cp:lastModifiedBy>
  <cp:revision>191</cp:revision>
  <dcterms:created xsi:type="dcterms:W3CDTF">2018-03-13T13:29:00Z</dcterms:created>
  <dcterms:modified xsi:type="dcterms:W3CDTF">2020-05-26T05:50:31Z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